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81" r:id="rId8"/>
    <p:sldId id="262" r:id="rId9"/>
    <p:sldId id="263" r:id="rId10"/>
    <p:sldId id="264" r:id="rId11"/>
    <p:sldId id="265" r:id="rId12"/>
    <p:sldId id="266" r:id="rId13"/>
  </p:sldIdLst>
  <p:sldSz cx="18288000" cy="10287000"/>
  <p:notesSz cx="6858000" cy="9144000"/>
  <p:embeddedFontLst>
    <p:embeddedFont>
      <p:font typeface="Montserrat Classic Bold" charset="0"/>
      <p:regular r:id="rId14"/>
    </p:embeddedFont>
    <p:embeddedFont>
      <p:font typeface="Montserrat Light Bold" charset="0"/>
      <p:regular r:id="rId15"/>
    </p:embeddedFont>
    <p:embeddedFont>
      <p:font typeface="Calibri" pitchFamily="34" charset="0"/>
      <p:regular r:id="rId16"/>
      <p:bold r:id="rId17"/>
      <p:italic r:id="rId18"/>
      <p:boldItalic r:id="rId19"/>
    </p:embeddedFont>
    <p:embeddedFont>
      <p:font typeface="Montserrat Light" charset="0"/>
      <p:regular r:id="rId20"/>
    </p:embeddedFont>
    <p:embeddedFont>
      <p:font typeface="Arimo" charset="0"/>
      <p:regular r:id="rId21"/>
    </p:embeddedFont>
    <p:embeddedFont>
      <p:font typeface="Open Sans Light"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5" d="100"/>
          <a:sy n="45" d="100"/>
        </p:scale>
        <p:origin x="-816"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s>
</file>

<file path=ppt/media/image1.jpeg>
</file>

<file path=ppt/media/image10.jpeg>
</file>

<file path=ppt/media/image11.jpeg>
</file>

<file path=ppt/media/image12.jpeg>
</file>

<file path=ppt/media/image13.jpeg>
</file>

<file path=ppt/media/image14.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10/10/2021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10/10/2021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10/10/2021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10/10/2021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1745281">
            <a:off x="-1741212" y="-5110970"/>
            <a:ext cx="24344079" cy="10234229"/>
          </a:xfrm>
          <a:prstGeom prst="rect">
            <a:avLst/>
          </a:prstGeom>
          <a:solidFill>
            <a:srgbClr val="000000"/>
          </a:solidFill>
        </p:spPr>
      </p:sp>
      <p:pic>
        <p:nvPicPr>
          <p:cNvPr id="3" name="Picture 3"/>
          <p:cNvPicPr>
            <a:picLocks noChangeAspect="1"/>
          </p:cNvPicPr>
          <p:nvPr/>
        </p:nvPicPr>
        <p:blipFill>
          <a:blip r:embed="rId2"/>
          <a:srcRect t="33767" b="29224"/>
          <a:stretch>
            <a:fillRect/>
          </a:stretch>
        </p:blipFill>
        <p:spPr>
          <a:xfrm>
            <a:off x="2781801" y="1602816"/>
            <a:ext cx="12724399" cy="7081368"/>
          </a:xfrm>
          <a:prstGeom prst="rect">
            <a:avLst/>
          </a:prstGeom>
        </p:spPr>
      </p:pic>
      <p:sp>
        <p:nvSpPr>
          <p:cNvPr id="4" name="TextBox 4"/>
          <p:cNvSpPr txBox="1"/>
          <p:nvPr/>
        </p:nvSpPr>
        <p:spPr>
          <a:xfrm rot="-5400000">
            <a:off x="-2209480" y="4901184"/>
            <a:ext cx="7130867" cy="484632"/>
          </a:xfrm>
          <a:prstGeom prst="rect">
            <a:avLst/>
          </a:prstGeom>
        </p:spPr>
        <p:txBody>
          <a:bodyPr lIns="0" tIns="0" rIns="0" bIns="0" rtlCol="0" anchor="t">
            <a:spAutoFit/>
          </a:bodyPr>
          <a:lstStyle/>
          <a:p>
            <a:pPr algn="ctr">
              <a:lnSpc>
                <a:spcPts val="3894"/>
              </a:lnSpc>
            </a:pPr>
            <a:r>
              <a:rPr lang="en-US" sz="3300" spc="264">
                <a:solidFill>
                  <a:srgbClr val="000000"/>
                </a:solidFill>
                <a:latin typeface="Montserrat Light"/>
              </a:rPr>
              <a:t>GROUP 1</a:t>
            </a:r>
          </a:p>
        </p:txBody>
      </p:sp>
      <p:sp>
        <p:nvSpPr>
          <p:cNvPr id="5" name="TextBox 5"/>
          <p:cNvSpPr txBox="1"/>
          <p:nvPr/>
        </p:nvSpPr>
        <p:spPr>
          <a:xfrm>
            <a:off x="3622582" y="3983036"/>
            <a:ext cx="11042836" cy="2949578"/>
          </a:xfrm>
          <a:prstGeom prst="rect">
            <a:avLst/>
          </a:prstGeom>
        </p:spPr>
        <p:txBody>
          <a:bodyPr lIns="0" tIns="0" rIns="0" bIns="0" rtlCol="0" anchor="t">
            <a:spAutoFit/>
          </a:bodyPr>
          <a:lstStyle/>
          <a:p>
            <a:pPr algn="ctr">
              <a:lnSpc>
                <a:spcPts val="11125"/>
              </a:lnSpc>
            </a:pPr>
            <a:r>
              <a:rPr lang="en-US" sz="12500" spc="1187" dirty="0">
                <a:solidFill>
                  <a:srgbClr val="000000"/>
                </a:solidFill>
                <a:latin typeface="League Gothic" charset="0"/>
              </a:rPr>
              <a:t>INNOVATION</a:t>
            </a:r>
            <a:r>
              <a:rPr lang="en-US" sz="12500" spc="1187" dirty="0">
                <a:solidFill>
                  <a:srgbClr val="000000"/>
                </a:solidFill>
                <a:latin typeface="League Gothic"/>
              </a:rPr>
              <a:t> AND ENTREPRENEURSHIP</a:t>
            </a:r>
          </a:p>
        </p:txBody>
      </p:sp>
      <p:sp>
        <p:nvSpPr>
          <p:cNvPr id="6" name="TextBox 6"/>
          <p:cNvSpPr txBox="1"/>
          <p:nvPr/>
        </p:nvSpPr>
        <p:spPr>
          <a:xfrm rot="5400000">
            <a:off x="13472596" y="4910264"/>
            <a:ext cx="6985980" cy="466471"/>
          </a:xfrm>
          <a:prstGeom prst="rect">
            <a:avLst/>
          </a:prstGeom>
        </p:spPr>
        <p:txBody>
          <a:bodyPr lIns="0" tIns="0" rIns="0" bIns="0" rtlCol="0" anchor="t">
            <a:spAutoFit/>
          </a:bodyPr>
          <a:lstStyle/>
          <a:p>
            <a:pPr algn="ctr">
              <a:lnSpc>
                <a:spcPts val="3857"/>
              </a:lnSpc>
            </a:pPr>
            <a:r>
              <a:rPr lang="en-US" sz="2900" spc="153">
                <a:solidFill>
                  <a:srgbClr val="FFFFFF"/>
                </a:solidFill>
                <a:latin typeface="Montserrat Light"/>
              </a:rPr>
              <a:t>Fast fashion </a:t>
            </a:r>
          </a:p>
        </p:txBody>
      </p:sp>
      <p:sp>
        <p:nvSpPr>
          <p:cNvPr id="7" name="AutoShape 7"/>
          <p:cNvSpPr/>
          <p:nvPr/>
        </p:nvSpPr>
        <p:spPr>
          <a:xfrm>
            <a:off x="-724401" y="9560403"/>
            <a:ext cx="16230600" cy="57932"/>
          </a:xfrm>
          <a:prstGeom prst="rect">
            <a:avLst/>
          </a:prstGeom>
          <a:solidFill>
            <a:srgbClr val="000000"/>
          </a:solidFill>
        </p:spPr>
      </p:sp>
      <p:sp>
        <p:nvSpPr>
          <p:cNvPr id="8" name="AutoShape 8"/>
          <p:cNvSpPr/>
          <p:nvPr/>
        </p:nvSpPr>
        <p:spPr>
          <a:xfrm>
            <a:off x="2781801" y="666472"/>
            <a:ext cx="16230600" cy="57932"/>
          </a:xfrm>
          <a:prstGeom prst="rect">
            <a:avLst/>
          </a:prstGeom>
          <a:solidFill>
            <a:srgbClr val="FFFFFF"/>
          </a:solid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590740" y="-422323"/>
            <a:ext cx="4668560" cy="11131646"/>
            <a:chOff x="0" y="0"/>
            <a:chExt cx="6224746" cy="14842195"/>
          </a:xfrm>
        </p:grpSpPr>
        <p:sp>
          <p:nvSpPr>
            <p:cNvPr id="3" name="AutoShape 3"/>
            <p:cNvSpPr/>
            <p:nvPr/>
          </p:nvSpPr>
          <p:spPr>
            <a:xfrm>
              <a:off x="0" y="0"/>
              <a:ext cx="6224746" cy="14842195"/>
            </a:xfrm>
            <a:prstGeom prst="rect">
              <a:avLst/>
            </a:prstGeom>
            <a:solidFill>
              <a:srgbClr val="000000">
                <a:alpha val="9804"/>
              </a:srgbClr>
            </a:solidFill>
          </p:spPr>
        </p:sp>
        <p:sp>
          <p:nvSpPr>
            <p:cNvPr id="4" name="TextBox 4"/>
            <p:cNvSpPr txBox="1"/>
            <p:nvPr/>
          </p:nvSpPr>
          <p:spPr>
            <a:xfrm rot="5400000">
              <a:off x="-1903007" y="5977319"/>
              <a:ext cx="10126011" cy="2887557"/>
            </a:xfrm>
            <a:prstGeom prst="rect">
              <a:avLst/>
            </a:prstGeom>
          </p:spPr>
          <p:txBody>
            <a:bodyPr lIns="0" tIns="0" rIns="0" bIns="0" rtlCol="0" anchor="t">
              <a:spAutoFit/>
            </a:bodyPr>
            <a:lstStyle/>
            <a:p>
              <a:pPr algn="ctr">
                <a:lnSpc>
                  <a:spcPts val="8710"/>
                </a:lnSpc>
              </a:pPr>
              <a:r>
                <a:rPr lang="en-US" sz="6500" spc="130">
                  <a:solidFill>
                    <a:srgbClr val="000000"/>
                  </a:solidFill>
                  <a:latin typeface="Montserrat Classic Bold"/>
                </a:rPr>
                <a:t>BUSINESS STRATEGY</a:t>
              </a:r>
            </a:p>
          </p:txBody>
        </p:sp>
      </p:grpSp>
      <p:sp>
        <p:nvSpPr>
          <p:cNvPr id="5" name="AutoShape 5"/>
          <p:cNvSpPr/>
          <p:nvPr/>
        </p:nvSpPr>
        <p:spPr>
          <a:xfrm>
            <a:off x="-7086600" y="9548075"/>
            <a:ext cx="16230600" cy="57932"/>
          </a:xfrm>
          <a:prstGeom prst="rect">
            <a:avLst/>
          </a:prstGeom>
          <a:solidFill>
            <a:srgbClr val="000000"/>
          </a:solidFill>
        </p:spPr>
      </p:sp>
      <p:sp>
        <p:nvSpPr>
          <p:cNvPr id="6" name="AutoShape 6"/>
          <p:cNvSpPr/>
          <p:nvPr/>
        </p:nvSpPr>
        <p:spPr>
          <a:xfrm>
            <a:off x="9144000" y="738925"/>
            <a:ext cx="16230600" cy="57932"/>
          </a:xfrm>
          <a:prstGeom prst="rect">
            <a:avLst/>
          </a:prstGeom>
          <a:solidFill>
            <a:srgbClr val="000000"/>
          </a:solidFill>
        </p:spPr>
      </p:sp>
      <p:grpSp>
        <p:nvGrpSpPr>
          <p:cNvPr id="7" name="Group 7"/>
          <p:cNvGrpSpPr/>
          <p:nvPr/>
        </p:nvGrpSpPr>
        <p:grpSpPr>
          <a:xfrm>
            <a:off x="1028700" y="4114947"/>
            <a:ext cx="9757097" cy="2057107"/>
            <a:chOff x="0" y="0"/>
            <a:chExt cx="13009463" cy="2742809"/>
          </a:xfrm>
        </p:grpSpPr>
        <p:pic>
          <p:nvPicPr>
            <p:cNvPr id="8" name="Picture 8"/>
            <p:cNvPicPr>
              <a:picLocks noChangeAspect="1"/>
            </p:cNvPicPr>
            <p:nvPr/>
          </p:nvPicPr>
          <p:blipFill>
            <a:blip r:embed="rId2"/>
            <a:srcRect r="9738" b="15957"/>
            <a:stretch>
              <a:fillRect/>
            </a:stretch>
          </p:blipFill>
          <p:spPr>
            <a:xfrm>
              <a:off x="0" y="0"/>
              <a:ext cx="4421455" cy="2742809"/>
            </a:xfrm>
            <a:prstGeom prst="rect">
              <a:avLst/>
            </a:prstGeom>
          </p:spPr>
        </p:pic>
        <p:sp>
          <p:nvSpPr>
            <p:cNvPr id="9" name="TextBox 9"/>
            <p:cNvSpPr txBox="1"/>
            <p:nvPr/>
          </p:nvSpPr>
          <p:spPr>
            <a:xfrm>
              <a:off x="5549386" y="331283"/>
              <a:ext cx="7460077" cy="698077"/>
            </a:xfrm>
            <a:prstGeom prst="rect">
              <a:avLst/>
            </a:prstGeom>
          </p:spPr>
          <p:txBody>
            <a:bodyPr lIns="0" tIns="0" rIns="0" bIns="0" rtlCol="0" anchor="t">
              <a:spAutoFit/>
            </a:bodyPr>
            <a:lstStyle/>
            <a:p>
              <a:pPr>
                <a:lnSpc>
                  <a:spcPts val="4480"/>
                </a:lnSpc>
              </a:pPr>
              <a:r>
                <a:rPr lang="en-US" sz="3200" spc="480">
                  <a:solidFill>
                    <a:srgbClr val="000000"/>
                  </a:solidFill>
                  <a:latin typeface="Montserrat Light"/>
                </a:rPr>
                <a:t>MARKETING</a:t>
              </a:r>
            </a:p>
          </p:txBody>
        </p:sp>
        <p:sp>
          <p:nvSpPr>
            <p:cNvPr id="10" name="TextBox 10"/>
            <p:cNvSpPr txBox="1"/>
            <p:nvPr/>
          </p:nvSpPr>
          <p:spPr>
            <a:xfrm>
              <a:off x="5549386" y="1010716"/>
              <a:ext cx="7460077" cy="1531620"/>
            </a:xfrm>
            <a:prstGeom prst="rect">
              <a:avLst/>
            </a:prstGeom>
          </p:spPr>
          <p:txBody>
            <a:bodyPr lIns="0" tIns="0" rIns="0" bIns="0" rtlCol="0" anchor="t">
              <a:spAutoFit/>
            </a:bodyPr>
            <a:lstStyle/>
            <a:p>
              <a:pPr>
                <a:lnSpc>
                  <a:spcPts val="2399"/>
                </a:lnSpc>
              </a:pPr>
              <a:r>
                <a:rPr lang="en-US" sz="1599" spc="15">
                  <a:solidFill>
                    <a:srgbClr val="000000"/>
                  </a:solidFill>
                  <a:latin typeface="Montserrat Light"/>
                </a:rPr>
                <a:t>Is the key driver of fast fashion. Marketing creates the desire for consumption</a:t>
              </a:r>
            </a:p>
            <a:p>
              <a:pPr>
                <a:lnSpc>
                  <a:spcPts val="2399"/>
                </a:lnSpc>
              </a:pPr>
              <a:r>
                <a:rPr lang="en-US" sz="1599" spc="15">
                  <a:solidFill>
                    <a:srgbClr val="000000"/>
                  </a:solidFill>
                  <a:latin typeface="Montserrat Light"/>
                </a:rPr>
                <a:t>of new designs as close as possible to the point of creation. </a:t>
              </a:r>
            </a:p>
          </p:txBody>
        </p:sp>
      </p:grpSp>
      <p:grpSp>
        <p:nvGrpSpPr>
          <p:cNvPr id="11" name="Group 11"/>
          <p:cNvGrpSpPr/>
          <p:nvPr/>
        </p:nvGrpSpPr>
        <p:grpSpPr>
          <a:xfrm>
            <a:off x="1028700" y="6689402"/>
            <a:ext cx="9757097" cy="2057107"/>
            <a:chOff x="0" y="0"/>
            <a:chExt cx="13009463" cy="2742809"/>
          </a:xfrm>
        </p:grpSpPr>
        <p:pic>
          <p:nvPicPr>
            <p:cNvPr id="12" name="Picture 12"/>
            <p:cNvPicPr>
              <a:picLocks noChangeAspect="1"/>
            </p:cNvPicPr>
            <p:nvPr/>
          </p:nvPicPr>
          <p:blipFill>
            <a:blip r:embed="rId3"/>
            <a:srcRect t="51450" b="7452"/>
            <a:stretch>
              <a:fillRect/>
            </a:stretch>
          </p:blipFill>
          <p:spPr>
            <a:xfrm>
              <a:off x="0" y="0"/>
              <a:ext cx="4421455" cy="2742809"/>
            </a:xfrm>
            <a:prstGeom prst="rect">
              <a:avLst/>
            </a:prstGeom>
          </p:spPr>
        </p:pic>
        <p:sp>
          <p:nvSpPr>
            <p:cNvPr id="13" name="TextBox 13"/>
            <p:cNvSpPr txBox="1"/>
            <p:nvPr/>
          </p:nvSpPr>
          <p:spPr>
            <a:xfrm>
              <a:off x="5549386" y="331283"/>
              <a:ext cx="7460077" cy="698077"/>
            </a:xfrm>
            <a:prstGeom prst="rect">
              <a:avLst/>
            </a:prstGeom>
          </p:spPr>
          <p:txBody>
            <a:bodyPr lIns="0" tIns="0" rIns="0" bIns="0" rtlCol="0" anchor="t">
              <a:spAutoFit/>
            </a:bodyPr>
            <a:lstStyle/>
            <a:p>
              <a:pPr>
                <a:lnSpc>
                  <a:spcPts val="4480"/>
                </a:lnSpc>
              </a:pPr>
              <a:r>
                <a:rPr lang="en-US" sz="3200" spc="480">
                  <a:solidFill>
                    <a:srgbClr val="000000"/>
                  </a:solidFill>
                  <a:latin typeface="Montserrat Light"/>
                </a:rPr>
                <a:t>PRODUCTION</a:t>
              </a:r>
            </a:p>
          </p:txBody>
        </p:sp>
      </p:grpSp>
      <p:pic>
        <p:nvPicPr>
          <p:cNvPr id="14" name="Picture 14"/>
          <p:cNvPicPr>
            <a:picLocks noChangeAspect="1"/>
          </p:cNvPicPr>
          <p:nvPr/>
        </p:nvPicPr>
        <p:blipFill>
          <a:blip r:embed="rId4"/>
          <a:srcRect t="8438" b="8438"/>
          <a:stretch>
            <a:fillRect/>
          </a:stretch>
        </p:blipFill>
        <p:spPr>
          <a:xfrm>
            <a:off x="1028700" y="1754413"/>
            <a:ext cx="3234519" cy="1792966"/>
          </a:xfrm>
          <a:prstGeom prst="rect">
            <a:avLst/>
          </a:prstGeom>
        </p:spPr>
      </p:pic>
      <p:grpSp>
        <p:nvGrpSpPr>
          <p:cNvPr id="15" name="Group 15"/>
          <p:cNvGrpSpPr/>
          <p:nvPr/>
        </p:nvGrpSpPr>
        <p:grpSpPr>
          <a:xfrm>
            <a:off x="5327217" y="1658397"/>
            <a:ext cx="5458580" cy="1984998"/>
            <a:chOff x="0" y="0"/>
            <a:chExt cx="7278107" cy="2646663"/>
          </a:xfrm>
        </p:grpSpPr>
        <p:sp>
          <p:nvSpPr>
            <p:cNvPr id="16" name="TextBox 16"/>
            <p:cNvSpPr txBox="1"/>
            <p:nvPr/>
          </p:nvSpPr>
          <p:spPr>
            <a:xfrm>
              <a:off x="0" y="-57150"/>
              <a:ext cx="7278107" cy="698077"/>
            </a:xfrm>
            <a:prstGeom prst="rect">
              <a:avLst/>
            </a:prstGeom>
          </p:spPr>
          <p:txBody>
            <a:bodyPr lIns="0" tIns="0" rIns="0" bIns="0" rtlCol="0" anchor="t">
              <a:spAutoFit/>
            </a:bodyPr>
            <a:lstStyle/>
            <a:p>
              <a:pPr>
                <a:lnSpc>
                  <a:spcPts val="4480"/>
                </a:lnSpc>
              </a:pPr>
              <a:r>
                <a:rPr lang="en-US" sz="3200" spc="480">
                  <a:solidFill>
                    <a:srgbClr val="000000"/>
                  </a:solidFill>
                  <a:latin typeface="Montserrat Light"/>
                </a:rPr>
                <a:t>MANAGEMENT</a:t>
              </a:r>
            </a:p>
          </p:txBody>
        </p:sp>
        <p:sp>
          <p:nvSpPr>
            <p:cNvPr id="17" name="TextBox 17"/>
            <p:cNvSpPr txBox="1"/>
            <p:nvPr/>
          </p:nvSpPr>
          <p:spPr>
            <a:xfrm>
              <a:off x="0" y="1115043"/>
              <a:ext cx="7278107" cy="1531620"/>
            </a:xfrm>
            <a:prstGeom prst="rect">
              <a:avLst/>
            </a:prstGeom>
          </p:spPr>
          <p:txBody>
            <a:bodyPr lIns="0" tIns="0" rIns="0" bIns="0" rtlCol="0" anchor="t">
              <a:spAutoFit/>
            </a:bodyPr>
            <a:lstStyle/>
            <a:p>
              <a:pPr>
                <a:lnSpc>
                  <a:spcPts val="2399"/>
                </a:lnSpc>
              </a:pPr>
              <a:r>
                <a:rPr lang="en-US" sz="1599" spc="15">
                  <a:solidFill>
                    <a:srgbClr val="000000"/>
                  </a:solidFill>
                  <a:latin typeface="Montserrat Light"/>
                </a:rPr>
                <a:t>The primary objective of fast fashion is to quickly produce a product in a</a:t>
              </a:r>
            </a:p>
            <a:p>
              <a:pPr>
                <a:lnSpc>
                  <a:spcPts val="2399"/>
                </a:lnSpc>
              </a:pPr>
              <a:r>
                <a:rPr lang="en-US" sz="1599" spc="15">
                  <a:solidFill>
                    <a:srgbClr val="000000"/>
                  </a:solidFill>
                  <a:latin typeface="Arimo"/>
                </a:rPr>
                <a:t>cost-efficient manner to respond to fast-changing consumer tastes in as near real time as possible.</a:t>
              </a:r>
            </a:p>
          </p:txBody>
        </p:sp>
      </p:grpSp>
      <p:sp>
        <p:nvSpPr>
          <p:cNvPr id="18" name="TextBox 18"/>
          <p:cNvSpPr txBox="1"/>
          <p:nvPr/>
        </p:nvSpPr>
        <p:spPr>
          <a:xfrm>
            <a:off x="5173680" y="7484664"/>
            <a:ext cx="5765655" cy="1554480"/>
          </a:xfrm>
          <a:prstGeom prst="rect">
            <a:avLst/>
          </a:prstGeom>
        </p:spPr>
        <p:txBody>
          <a:bodyPr lIns="0" tIns="0" rIns="0" bIns="0" rtlCol="0" anchor="t">
            <a:spAutoFit/>
          </a:bodyPr>
          <a:lstStyle/>
          <a:p>
            <a:pPr>
              <a:lnSpc>
                <a:spcPts val="2519"/>
              </a:lnSpc>
            </a:pPr>
            <a:r>
              <a:rPr lang="en-US" sz="1799">
                <a:solidFill>
                  <a:srgbClr val="000000"/>
                </a:solidFill>
                <a:latin typeface="Open Sans Light"/>
              </a:rPr>
              <a:t>The consumer in the fast fashion market thrives on constant change and the </a:t>
            </a:r>
            <a:r>
              <a:rPr lang="en-US" sz="1799">
                <a:solidFill>
                  <a:srgbClr val="000000"/>
                </a:solidFill>
                <a:latin typeface="Arimo"/>
              </a:rPr>
              <a:t>frequent availability of new products. Fast fashion is considered to be a "supermarket" segment within the larger sense of the fashion market.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590740" y="-422323"/>
            <a:ext cx="4668560" cy="11131646"/>
            <a:chOff x="0" y="0"/>
            <a:chExt cx="6224746" cy="14842195"/>
          </a:xfrm>
        </p:grpSpPr>
        <p:sp>
          <p:nvSpPr>
            <p:cNvPr id="3" name="AutoShape 3"/>
            <p:cNvSpPr/>
            <p:nvPr/>
          </p:nvSpPr>
          <p:spPr>
            <a:xfrm>
              <a:off x="0" y="0"/>
              <a:ext cx="6224746" cy="14842195"/>
            </a:xfrm>
            <a:prstGeom prst="rect">
              <a:avLst/>
            </a:prstGeom>
            <a:solidFill>
              <a:srgbClr val="000000">
                <a:alpha val="9804"/>
              </a:srgbClr>
            </a:solidFill>
          </p:spPr>
        </p:sp>
        <p:sp>
          <p:nvSpPr>
            <p:cNvPr id="4" name="TextBox 4"/>
            <p:cNvSpPr txBox="1"/>
            <p:nvPr/>
          </p:nvSpPr>
          <p:spPr>
            <a:xfrm rot="5400000">
              <a:off x="-1903007" y="5977319"/>
              <a:ext cx="10126011" cy="2887557"/>
            </a:xfrm>
            <a:prstGeom prst="rect">
              <a:avLst/>
            </a:prstGeom>
          </p:spPr>
          <p:txBody>
            <a:bodyPr lIns="0" tIns="0" rIns="0" bIns="0" rtlCol="0" anchor="t">
              <a:spAutoFit/>
            </a:bodyPr>
            <a:lstStyle/>
            <a:p>
              <a:pPr algn="ctr">
                <a:lnSpc>
                  <a:spcPts val="8710"/>
                </a:lnSpc>
              </a:pPr>
              <a:r>
                <a:rPr lang="en-US" sz="6500" spc="130">
                  <a:solidFill>
                    <a:srgbClr val="000000"/>
                  </a:solidFill>
                  <a:latin typeface="Montserrat Classic Bold"/>
                </a:rPr>
                <a:t>BUSINESS STRATEGY </a:t>
              </a:r>
            </a:p>
          </p:txBody>
        </p:sp>
      </p:grpSp>
      <p:sp>
        <p:nvSpPr>
          <p:cNvPr id="5" name="AutoShape 5"/>
          <p:cNvSpPr/>
          <p:nvPr/>
        </p:nvSpPr>
        <p:spPr>
          <a:xfrm>
            <a:off x="-7086600" y="9548075"/>
            <a:ext cx="16230600" cy="57932"/>
          </a:xfrm>
          <a:prstGeom prst="rect">
            <a:avLst/>
          </a:prstGeom>
          <a:solidFill>
            <a:srgbClr val="000000"/>
          </a:solidFill>
        </p:spPr>
      </p:sp>
      <p:sp>
        <p:nvSpPr>
          <p:cNvPr id="6" name="AutoShape 6"/>
          <p:cNvSpPr/>
          <p:nvPr/>
        </p:nvSpPr>
        <p:spPr>
          <a:xfrm>
            <a:off x="9144000" y="738925"/>
            <a:ext cx="16230600" cy="57932"/>
          </a:xfrm>
          <a:prstGeom prst="rect">
            <a:avLst/>
          </a:prstGeom>
          <a:solidFill>
            <a:srgbClr val="000000"/>
          </a:solidFill>
        </p:spPr>
      </p:sp>
      <p:pic>
        <p:nvPicPr>
          <p:cNvPr id="7" name="Picture 7"/>
          <p:cNvPicPr>
            <a:picLocks noChangeAspect="1"/>
          </p:cNvPicPr>
          <p:nvPr/>
        </p:nvPicPr>
        <p:blipFill>
          <a:blip r:embed="rId2"/>
          <a:srcRect t="6075" b="6075"/>
          <a:stretch>
            <a:fillRect/>
          </a:stretch>
        </p:blipFill>
        <p:spPr>
          <a:xfrm>
            <a:off x="1028700" y="1528333"/>
            <a:ext cx="3369644" cy="1974091"/>
          </a:xfrm>
          <a:prstGeom prst="rect">
            <a:avLst/>
          </a:prstGeom>
        </p:spPr>
      </p:pic>
      <p:pic>
        <p:nvPicPr>
          <p:cNvPr id="8" name="Picture 8"/>
          <p:cNvPicPr>
            <a:picLocks noChangeAspect="1"/>
          </p:cNvPicPr>
          <p:nvPr/>
        </p:nvPicPr>
        <p:blipFill>
          <a:blip r:embed="rId3"/>
          <a:srcRect t="5794" b="5794"/>
          <a:stretch>
            <a:fillRect/>
          </a:stretch>
        </p:blipFill>
        <p:spPr>
          <a:xfrm>
            <a:off x="1028700" y="3906638"/>
            <a:ext cx="3369644" cy="1988580"/>
          </a:xfrm>
          <a:prstGeom prst="rect">
            <a:avLst/>
          </a:prstGeom>
        </p:spPr>
      </p:pic>
      <p:pic>
        <p:nvPicPr>
          <p:cNvPr id="9" name="Picture 9"/>
          <p:cNvPicPr>
            <a:picLocks noChangeAspect="1"/>
          </p:cNvPicPr>
          <p:nvPr/>
        </p:nvPicPr>
        <p:blipFill>
          <a:blip r:embed="rId4"/>
          <a:srcRect/>
          <a:stretch>
            <a:fillRect/>
          </a:stretch>
        </p:blipFill>
        <p:spPr>
          <a:xfrm>
            <a:off x="1028700" y="6219601"/>
            <a:ext cx="3369644" cy="2078649"/>
          </a:xfrm>
          <a:prstGeom prst="rect">
            <a:avLst/>
          </a:prstGeom>
        </p:spPr>
      </p:pic>
      <p:grpSp>
        <p:nvGrpSpPr>
          <p:cNvPr id="10" name="Group 10"/>
          <p:cNvGrpSpPr/>
          <p:nvPr/>
        </p:nvGrpSpPr>
        <p:grpSpPr>
          <a:xfrm>
            <a:off x="5190740" y="5298120"/>
            <a:ext cx="5595058" cy="3118472"/>
            <a:chOff x="0" y="0"/>
            <a:chExt cx="7460077" cy="4157963"/>
          </a:xfrm>
        </p:grpSpPr>
        <p:sp>
          <p:nvSpPr>
            <p:cNvPr id="11" name="TextBox 11"/>
            <p:cNvSpPr txBox="1"/>
            <p:nvPr/>
          </p:nvSpPr>
          <p:spPr>
            <a:xfrm>
              <a:off x="0" y="-57150"/>
              <a:ext cx="7460077" cy="1447377"/>
            </a:xfrm>
            <a:prstGeom prst="rect">
              <a:avLst/>
            </a:prstGeom>
          </p:spPr>
          <p:txBody>
            <a:bodyPr lIns="0" tIns="0" rIns="0" bIns="0" rtlCol="0" anchor="t">
              <a:spAutoFit/>
            </a:bodyPr>
            <a:lstStyle/>
            <a:p>
              <a:pPr>
                <a:lnSpc>
                  <a:spcPts val="4480"/>
                </a:lnSpc>
              </a:pPr>
              <a:r>
                <a:rPr lang="en-US" sz="3200" spc="480">
                  <a:solidFill>
                    <a:srgbClr val="000000"/>
                  </a:solidFill>
                  <a:latin typeface="Montserrat Light"/>
                </a:rPr>
                <a:t>VENDOR RELATIONSHIPS</a:t>
              </a:r>
            </a:p>
          </p:txBody>
        </p:sp>
        <p:sp>
          <p:nvSpPr>
            <p:cNvPr id="12" name="TextBox 12"/>
            <p:cNvSpPr txBox="1"/>
            <p:nvPr/>
          </p:nvSpPr>
          <p:spPr>
            <a:xfrm>
              <a:off x="0" y="1540493"/>
              <a:ext cx="7460077" cy="2617470"/>
            </a:xfrm>
            <a:prstGeom prst="rect">
              <a:avLst/>
            </a:prstGeom>
          </p:spPr>
          <p:txBody>
            <a:bodyPr lIns="0" tIns="0" rIns="0" bIns="0" rtlCol="0" anchor="t">
              <a:spAutoFit/>
            </a:bodyPr>
            <a:lstStyle/>
            <a:p>
              <a:pPr>
                <a:lnSpc>
                  <a:spcPts val="3150"/>
                </a:lnSpc>
              </a:pPr>
              <a:r>
                <a:rPr lang="en-US" sz="2100" spc="21">
                  <a:solidFill>
                    <a:srgbClr val="000000"/>
                  </a:solidFill>
                  <a:latin typeface="Montserrat Light"/>
                </a:rPr>
                <a:t>The companies in the fast fashion market also utilize a range of relationships with the suppliers. The product is first classified as "core" or "fashion”.</a:t>
              </a:r>
            </a:p>
            <a:p>
              <a:pPr>
                <a:lnSpc>
                  <a:spcPts val="3150"/>
                </a:lnSpc>
              </a:pPr>
              <a:endParaRPr lang="en-US" sz="2100" spc="21">
                <a:solidFill>
                  <a:srgbClr val="000000"/>
                </a:solidFill>
                <a:latin typeface="Montserrat Light"/>
              </a:endParaRPr>
            </a:p>
          </p:txBody>
        </p:sp>
      </p:grpSp>
      <p:grpSp>
        <p:nvGrpSpPr>
          <p:cNvPr id="13" name="Group 13"/>
          <p:cNvGrpSpPr/>
          <p:nvPr/>
        </p:nvGrpSpPr>
        <p:grpSpPr>
          <a:xfrm>
            <a:off x="5190740" y="1528333"/>
            <a:ext cx="5595058" cy="3459467"/>
            <a:chOff x="0" y="0"/>
            <a:chExt cx="7460077" cy="4612623"/>
          </a:xfrm>
        </p:grpSpPr>
        <p:sp>
          <p:nvSpPr>
            <p:cNvPr id="14" name="TextBox 14"/>
            <p:cNvSpPr txBox="1"/>
            <p:nvPr/>
          </p:nvSpPr>
          <p:spPr>
            <a:xfrm>
              <a:off x="0" y="-57150"/>
              <a:ext cx="7460077" cy="698077"/>
            </a:xfrm>
            <a:prstGeom prst="rect">
              <a:avLst/>
            </a:prstGeom>
          </p:spPr>
          <p:txBody>
            <a:bodyPr lIns="0" tIns="0" rIns="0" bIns="0" rtlCol="0" anchor="t">
              <a:spAutoFit/>
            </a:bodyPr>
            <a:lstStyle/>
            <a:p>
              <a:pPr>
                <a:lnSpc>
                  <a:spcPts val="4480"/>
                </a:lnSpc>
              </a:pPr>
              <a:r>
                <a:rPr lang="en-US" sz="3200" spc="480">
                  <a:solidFill>
                    <a:srgbClr val="000000"/>
                  </a:solidFill>
                  <a:latin typeface="Montserrat Light"/>
                </a:rPr>
                <a:t>SUPPLY CHAIN </a:t>
              </a:r>
            </a:p>
          </p:txBody>
        </p:sp>
        <p:sp>
          <p:nvSpPr>
            <p:cNvPr id="15" name="TextBox 15"/>
            <p:cNvSpPr txBox="1"/>
            <p:nvPr/>
          </p:nvSpPr>
          <p:spPr>
            <a:xfrm>
              <a:off x="0" y="791193"/>
              <a:ext cx="7460077" cy="3821429"/>
            </a:xfrm>
            <a:prstGeom prst="rect">
              <a:avLst/>
            </a:prstGeom>
          </p:spPr>
          <p:txBody>
            <a:bodyPr lIns="0" tIns="0" rIns="0" bIns="0" rtlCol="0" anchor="t">
              <a:spAutoFit/>
            </a:bodyPr>
            <a:lstStyle/>
            <a:p>
              <a:pPr>
                <a:lnSpc>
                  <a:spcPts val="2850"/>
                </a:lnSpc>
              </a:pPr>
              <a:r>
                <a:rPr lang="en-US" sz="1900" spc="19">
                  <a:solidFill>
                    <a:srgbClr val="000000"/>
                  </a:solidFill>
                  <a:latin typeface="Montserrat Light"/>
                </a:rPr>
                <a:t>Supply chains are central to the creation of fast fashion. Supply chain</a:t>
              </a:r>
            </a:p>
            <a:p>
              <a:pPr>
                <a:lnSpc>
                  <a:spcPts val="2850"/>
                </a:lnSpc>
              </a:pPr>
              <a:r>
                <a:rPr lang="en-US" sz="600" spc="6">
                  <a:solidFill>
                    <a:srgbClr val="000000"/>
                  </a:solidFill>
                  <a:latin typeface="Arimo"/>
                </a:rPr>
                <a:t>systems are designed to add value and reduce cost in the process of moving goods from design concept to retail stores and finally through to consumption. Efficient supply chains are critical to delivering the retail customer promise of fast fashion.</a:t>
              </a: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6186703" y="-412798"/>
            <a:ext cx="5914594" cy="11112596"/>
          </a:xfrm>
          <a:prstGeom prst="rect">
            <a:avLst/>
          </a:prstGeom>
          <a:solidFill>
            <a:srgbClr val="000000">
              <a:alpha val="9804"/>
            </a:srgbClr>
          </a:solidFill>
        </p:spPr>
      </p:sp>
      <p:sp>
        <p:nvSpPr>
          <p:cNvPr id="3" name="AutoShape 3"/>
          <p:cNvSpPr/>
          <p:nvPr/>
        </p:nvSpPr>
        <p:spPr>
          <a:xfrm>
            <a:off x="-7086600" y="9548075"/>
            <a:ext cx="16230600" cy="57932"/>
          </a:xfrm>
          <a:prstGeom prst="rect">
            <a:avLst/>
          </a:prstGeom>
          <a:solidFill>
            <a:srgbClr val="000000"/>
          </a:solidFill>
        </p:spPr>
      </p:sp>
      <p:sp>
        <p:nvSpPr>
          <p:cNvPr id="4" name="AutoShape 4"/>
          <p:cNvSpPr/>
          <p:nvPr/>
        </p:nvSpPr>
        <p:spPr>
          <a:xfrm>
            <a:off x="9144000" y="738925"/>
            <a:ext cx="16230600" cy="57932"/>
          </a:xfrm>
          <a:prstGeom prst="rect">
            <a:avLst/>
          </a:prstGeom>
          <a:solidFill>
            <a:srgbClr val="000000"/>
          </a:solidFill>
        </p:spPr>
      </p:sp>
      <p:pic>
        <p:nvPicPr>
          <p:cNvPr id="5" name="Picture 5"/>
          <p:cNvPicPr>
            <a:picLocks noChangeAspect="1"/>
          </p:cNvPicPr>
          <p:nvPr/>
        </p:nvPicPr>
        <p:blipFill>
          <a:blip r:embed="rId2"/>
          <a:srcRect l="1692" r="1692"/>
          <a:stretch>
            <a:fillRect/>
          </a:stretch>
        </p:blipFill>
        <p:spPr>
          <a:xfrm>
            <a:off x="1379663" y="1028700"/>
            <a:ext cx="9955718" cy="8229600"/>
          </a:xfrm>
          <a:prstGeom prst="rect">
            <a:avLst/>
          </a:prstGeom>
        </p:spPr>
      </p:pic>
      <p:sp>
        <p:nvSpPr>
          <p:cNvPr id="6" name="TextBox 6"/>
          <p:cNvSpPr txBox="1"/>
          <p:nvPr/>
        </p:nvSpPr>
        <p:spPr>
          <a:xfrm>
            <a:off x="12675284" y="3054382"/>
            <a:ext cx="4323003" cy="3648075"/>
          </a:xfrm>
          <a:prstGeom prst="rect">
            <a:avLst/>
          </a:prstGeom>
        </p:spPr>
        <p:txBody>
          <a:bodyPr lIns="0" tIns="0" rIns="0" bIns="0" rtlCol="0" anchor="t">
            <a:spAutoFit/>
          </a:bodyPr>
          <a:lstStyle/>
          <a:p>
            <a:pPr algn="r">
              <a:lnSpc>
                <a:spcPts val="9450"/>
              </a:lnSpc>
            </a:pPr>
            <a:r>
              <a:rPr lang="en-US" sz="9000" spc="270">
                <a:solidFill>
                  <a:srgbClr val="000000"/>
                </a:solidFill>
                <a:latin typeface="League Gothic"/>
              </a:rPr>
              <a:t>CONCEPT OF OUR PROJECT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7536195" y="-172658"/>
            <a:ext cx="6812898" cy="10750646"/>
          </a:xfrm>
          <a:prstGeom prst="rect">
            <a:avLst/>
          </a:prstGeom>
          <a:solidFill>
            <a:srgbClr val="000000">
              <a:alpha val="4706"/>
            </a:srgbClr>
          </a:solidFill>
        </p:spPr>
      </p:sp>
      <p:grpSp>
        <p:nvGrpSpPr>
          <p:cNvPr id="3" name="Group 3"/>
          <p:cNvGrpSpPr/>
          <p:nvPr/>
        </p:nvGrpSpPr>
        <p:grpSpPr>
          <a:xfrm>
            <a:off x="1028700" y="35853"/>
            <a:ext cx="5717898" cy="9470097"/>
            <a:chOff x="0" y="0"/>
            <a:chExt cx="7623864" cy="12626796"/>
          </a:xfrm>
        </p:grpSpPr>
        <p:sp>
          <p:nvSpPr>
            <p:cNvPr id="4" name="TextBox 4"/>
            <p:cNvSpPr txBox="1"/>
            <p:nvPr/>
          </p:nvSpPr>
          <p:spPr>
            <a:xfrm>
              <a:off x="0" y="-9525"/>
              <a:ext cx="7623864" cy="789813"/>
            </a:xfrm>
            <a:prstGeom prst="rect">
              <a:avLst/>
            </a:prstGeom>
          </p:spPr>
          <p:txBody>
            <a:bodyPr lIns="0" tIns="0" rIns="0" bIns="0" rtlCol="0" anchor="t">
              <a:spAutoFit/>
            </a:bodyPr>
            <a:lstStyle/>
            <a:p>
              <a:pPr>
                <a:lnSpc>
                  <a:spcPts val="4797"/>
                </a:lnSpc>
              </a:pPr>
              <a:r>
                <a:rPr lang="en-US" sz="3900" spc="429">
                  <a:solidFill>
                    <a:srgbClr val="000000"/>
                  </a:solidFill>
                  <a:latin typeface="Montserrat Classic Bold"/>
                </a:rPr>
                <a:t>FAST FASHION</a:t>
              </a:r>
            </a:p>
          </p:txBody>
        </p:sp>
        <p:sp>
          <p:nvSpPr>
            <p:cNvPr id="5" name="TextBox 5"/>
            <p:cNvSpPr txBox="1"/>
            <p:nvPr/>
          </p:nvSpPr>
          <p:spPr>
            <a:xfrm>
              <a:off x="0" y="1455876"/>
              <a:ext cx="7623864" cy="11170919"/>
            </a:xfrm>
            <a:prstGeom prst="rect">
              <a:avLst/>
            </a:prstGeom>
          </p:spPr>
          <p:txBody>
            <a:bodyPr lIns="0" tIns="0" rIns="0" bIns="0" rtlCol="0" anchor="t">
              <a:spAutoFit/>
            </a:bodyPr>
            <a:lstStyle/>
            <a:p>
              <a:pPr>
                <a:lnSpc>
                  <a:spcPts val="3900"/>
                </a:lnSpc>
              </a:pPr>
              <a:r>
                <a:rPr lang="en-US" sz="2600" spc="26">
                  <a:solidFill>
                    <a:srgbClr val="000000"/>
                  </a:solidFill>
                  <a:latin typeface="Montserrat Light"/>
                </a:rPr>
                <a:t>Inexpensive clothing produced rapidly by mass-market retailers in response to the latest trends. In previous years, fashion was divided into two seasons: spring and winter, and that was it; some magazines still do so; however, fashion has evolved, and now there is a different trend every week, so people can buy something from the store one week when it is "on trend," but not the next one, and they can easily get rid of it after only using it two or three times. Nowadays instead on having 2 seasons we have 52, each for every week. </a:t>
              </a:r>
            </a:p>
          </p:txBody>
        </p:sp>
      </p:grpSp>
      <p:pic>
        <p:nvPicPr>
          <p:cNvPr id="6" name="Picture 6"/>
          <p:cNvPicPr>
            <a:picLocks noChangeAspect="1"/>
          </p:cNvPicPr>
          <p:nvPr/>
        </p:nvPicPr>
        <p:blipFill>
          <a:blip r:embed="rId2"/>
          <a:srcRect t="5809" b="5809"/>
          <a:stretch>
            <a:fillRect/>
          </a:stretch>
        </p:blipFill>
        <p:spPr>
          <a:xfrm>
            <a:off x="11612751" y="1506829"/>
            <a:ext cx="5472684" cy="7273341"/>
          </a:xfrm>
          <a:prstGeom prst="rect">
            <a:avLst/>
          </a:prstGeom>
        </p:spPr>
      </p:pic>
      <p:sp>
        <p:nvSpPr>
          <p:cNvPr id="7" name="TextBox 7"/>
          <p:cNvSpPr txBox="1"/>
          <p:nvPr/>
        </p:nvSpPr>
        <p:spPr>
          <a:xfrm rot="5400000">
            <a:off x="5803876" y="4519612"/>
            <a:ext cx="7280322" cy="1247775"/>
          </a:xfrm>
          <a:prstGeom prst="rect">
            <a:avLst/>
          </a:prstGeom>
        </p:spPr>
        <p:txBody>
          <a:bodyPr lIns="0" tIns="0" rIns="0" bIns="0" rtlCol="0" anchor="t">
            <a:spAutoFit/>
          </a:bodyPr>
          <a:lstStyle/>
          <a:p>
            <a:pPr algn="ctr">
              <a:lnSpc>
                <a:spcPts val="9450"/>
              </a:lnSpc>
            </a:pPr>
            <a:r>
              <a:rPr lang="en-US" sz="9000" spc="270">
                <a:solidFill>
                  <a:srgbClr val="000000"/>
                </a:solidFill>
                <a:latin typeface="League Gothic"/>
              </a:rPr>
              <a:t>THE PROBLEM</a:t>
            </a:r>
          </a:p>
        </p:txBody>
      </p:sp>
      <p:sp>
        <p:nvSpPr>
          <p:cNvPr id="8" name="AutoShape 8"/>
          <p:cNvSpPr/>
          <p:nvPr/>
        </p:nvSpPr>
        <p:spPr>
          <a:xfrm>
            <a:off x="-7086600" y="9548075"/>
            <a:ext cx="16230600" cy="57932"/>
          </a:xfrm>
          <a:prstGeom prst="rect">
            <a:avLst/>
          </a:prstGeom>
          <a:solidFill>
            <a:srgbClr val="000000"/>
          </a:solidFill>
        </p:spPr>
      </p:sp>
      <p:sp>
        <p:nvSpPr>
          <p:cNvPr id="9" name="AutoShape 9"/>
          <p:cNvSpPr/>
          <p:nvPr/>
        </p:nvSpPr>
        <p:spPr>
          <a:xfrm>
            <a:off x="9144000" y="738925"/>
            <a:ext cx="16230600" cy="57932"/>
          </a:xfrm>
          <a:prstGeom prst="rect">
            <a:avLst/>
          </a:prstGeom>
          <a:solidFill>
            <a:srgbClr val="000000"/>
          </a:solid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10013324" y="738925"/>
            <a:ext cx="16230600" cy="57932"/>
          </a:xfrm>
          <a:prstGeom prst="rect">
            <a:avLst/>
          </a:prstGeom>
          <a:solidFill>
            <a:srgbClr val="FFFFFF"/>
          </a:solidFill>
        </p:spPr>
      </p:sp>
      <p:pic>
        <p:nvPicPr>
          <p:cNvPr id="3" name="Picture 3"/>
          <p:cNvPicPr>
            <a:picLocks noChangeAspect="1"/>
          </p:cNvPicPr>
          <p:nvPr/>
        </p:nvPicPr>
        <p:blipFill>
          <a:blip r:embed="rId2"/>
          <a:srcRect l="10000" r="19729"/>
          <a:stretch>
            <a:fillRect/>
          </a:stretch>
        </p:blipFill>
        <p:spPr>
          <a:xfrm>
            <a:off x="-1699146" y="0"/>
            <a:ext cx="10843146" cy="10287000"/>
          </a:xfrm>
          <a:prstGeom prst="rect">
            <a:avLst/>
          </a:prstGeom>
        </p:spPr>
      </p:pic>
      <p:grpSp>
        <p:nvGrpSpPr>
          <p:cNvPr id="4" name="Group 4"/>
          <p:cNvGrpSpPr/>
          <p:nvPr/>
        </p:nvGrpSpPr>
        <p:grpSpPr>
          <a:xfrm>
            <a:off x="9863068" y="1718245"/>
            <a:ext cx="7396232" cy="6850510"/>
            <a:chOff x="0" y="0"/>
            <a:chExt cx="9861643" cy="9134013"/>
          </a:xfrm>
        </p:grpSpPr>
        <p:sp>
          <p:nvSpPr>
            <p:cNvPr id="5" name="TextBox 5"/>
            <p:cNvSpPr txBox="1"/>
            <p:nvPr/>
          </p:nvSpPr>
          <p:spPr>
            <a:xfrm>
              <a:off x="0" y="123825"/>
              <a:ext cx="9861643" cy="1704975"/>
            </a:xfrm>
            <a:prstGeom prst="rect">
              <a:avLst/>
            </a:prstGeom>
          </p:spPr>
          <p:txBody>
            <a:bodyPr lIns="0" tIns="0" rIns="0" bIns="0" rtlCol="0" anchor="t">
              <a:spAutoFit/>
            </a:bodyPr>
            <a:lstStyle/>
            <a:p>
              <a:pPr algn="r">
                <a:lnSpc>
                  <a:spcPts val="9450"/>
                </a:lnSpc>
              </a:pPr>
              <a:r>
                <a:rPr lang="en-US" sz="9000" spc="270">
                  <a:solidFill>
                    <a:srgbClr val="FFFFFF"/>
                  </a:solidFill>
                  <a:latin typeface="League Gothic"/>
                </a:rPr>
                <a:t>QUICK MATH</a:t>
              </a:r>
            </a:p>
          </p:txBody>
        </p:sp>
        <p:sp>
          <p:nvSpPr>
            <p:cNvPr id="6" name="TextBox 6"/>
            <p:cNvSpPr txBox="1"/>
            <p:nvPr/>
          </p:nvSpPr>
          <p:spPr>
            <a:xfrm>
              <a:off x="44726" y="2441537"/>
              <a:ext cx="9816917" cy="6692477"/>
            </a:xfrm>
            <a:prstGeom prst="rect">
              <a:avLst/>
            </a:prstGeom>
          </p:spPr>
          <p:txBody>
            <a:bodyPr lIns="0" tIns="0" rIns="0" bIns="0" rtlCol="0" anchor="t">
              <a:spAutoFit/>
            </a:bodyPr>
            <a:lstStyle/>
            <a:p>
              <a:pPr algn="r">
                <a:lnSpc>
                  <a:spcPts val="4480"/>
                </a:lnSpc>
              </a:pPr>
              <a:r>
                <a:rPr lang="en-US" sz="3200" spc="480">
                  <a:solidFill>
                    <a:srgbClr val="FFFFFF"/>
                  </a:solidFill>
                  <a:latin typeface="Montserrat Light"/>
                </a:rPr>
                <a:t>AN AVERAGE CONSUMER THROWS AWAY 70 POUNDS(31.75 KILOGRAMS) OF CLOTHING PER YEAR. GLOBALLY WE PRODUCE 13 MILLION TONS OF TEXTILE WASTE EACH YEAR 95% OF WHICH COULD BE REUSED OR RECYLCED </a:t>
              </a:r>
            </a:p>
          </p:txBody>
        </p:sp>
      </p:grpSp>
      <p:sp>
        <p:nvSpPr>
          <p:cNvPr id="7" name="TextBox 7"/>
          <p:cNvSpPr txBox="1"/>
          <p:nvPr/>
        </p:nvSpPr>
        <p:spPr>
          <a:xfrm>
            <a:off x="10041500" y="8862060"/>
            <a:ext cx="7217800" cy="396240"/>
          </a:xfrm>
          <a:prstGeom prst="rect">
            <a:avLst/>
          </a:prstGeom>
        </p:spPr>
        <p:txBody>
          <a:bodyPr lIns="0" tIns="0" rIns="0" bIns="0" rtlCol="0" anchor="t">
            <a:spAutoFit/>
          </a:bodyPr>
          <a:lstStyle/>
          <a:p>
            <a:pPr algn="r">
              <a:lnSpc>
                <a:spcPts val="3359"/>
              </a:lnSpc>
            </a:pPr>
            <a:r>
              <a:rPr lang="en-US" sz="2400" spc="192">
                <a:solidFill>
                  <a:srgbClr val="FFFFFF"/>
                </a:solidFill>
                <a:latin typeface="Montserrat Light"/>
              </a:rPr>
              <a:t>MF | F/W 2020</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rot="-2838664">
            <a:off x="10506405" y="-6270133"/>
            <a:ext cx="8664127" cy="17335248"/>
          </a:xfrm>
          <a:prstGeom prst="rect">
            <a:avLst/>
          </a:prstGeom>
          <a:solidFill>
            <a:srgbClr val="FFFFFF"/>
          </a:solidFill>
        </p:spPr>
      </p:sp>
      <p:sp>
        <p:nvSpPr>
          <p:cNvPr id="3" name="AutoShape 3"/>
          <p:cNvSpPr/>
          <p:nvPr/>
        </p:nvSpPr>
        <p:spPr>
          <a:xfrm>
            <a:off x="-7086600" y="9548075"/>
            <a:ext cx="16230600" cy="57932"/>
          </a:xfrm>
          <a:prstGeom prst="rect">
            <a:avLst/>
          </a:prstGeom>
          <a:solidFill>
            <a:srgbClr val="FFFFFF"/>
          </a:solidFill>
        </p:spPr>
      </p:sp>
      <p:sp>
        <p:nvSpPr>
          <p:cNvPr id="4" name="AutoShape 4"/>
          <p:cNvSpPr/>
          <p:nvPr/>
        </p:nvSpPr>
        <p:spPr>
          <a:xfrm>
            <a:off x="9144000" y="738925"/>
            <a:ext cx="16230600" cy="57932"/>
          </a:xfrm>
          <a:prstGeom prst="rect">
            <a:avLst/>
          </a:prstGeom>
          <a:solidFill>
            <a:srgbClr val="000000"/>
          </a:solidFill>
        </p:spPr>
      </p:sp>
      <p:pic>
        <p:nvPicPr>
          <p:cNvPr id="5" name="Picture 5"/>
          <p:cNvPicPr>
            <a:picLocks noChangeAspect="1"/>
          </p:cNvPicPr>
          <p:nvPr/>
        </p:nvPicPr>
        <p:blipFill>
          <a:blip r:embed="rId2"/>
          <a:srcRect l="18340" t="10447" r="15209" b="18788"/>
          <a:stretch>
            <a:fillRect/>
          </a:stretch>
        </p:blipFill>
        <p:spPr>
          <a:xfrm>
            <a:off x="4661044" y="0"/>
            <a:ext cx="9659785" cy="10287000"/>
          </a:xfrm>
          <a:prstGeom prst="rect">
            <a:avLst/>
          </a:prstGeom>
        </p:spPr>
      </p:pic>
      <p:grpSp>
        <p:nvGrpSpPr>
          <p:cNvPr id="6" name="Group 6"/>
          <p:cNvGrpSpPr/>
          <p:nvPr/>
        </p:nvGrpSpPr>
        <p:grpSpPr>
          <a:xfrm>
            <a:off x="12850608" y="1322979"/>
            <a:ext cx="5437392" cy="6501195"/>
            <a:chOff x="0" y="0"/>
            <a:chExt cx="7249856" cy="8668259"/>
          </a:xfrm>
        </p:grpSpPr>
        <p:sp>
          <p:nvSpPr>
            <p:cNvPr id="7" name="TextBox 7"/>
            <p:cNvSpPr txBox="1"/>
            <p:nvPr/>
          </p:nvSpPr>
          <p:spPr>
            <a:xfrm>
              <a:off x="0" y="-9525"/>
              <a:ext cx="7249856" cy="789813"/>
            </a:xfrm>
            <a:prstGeom prst="rect">
              <a:avLst/>
            </a:prstGeom>
          </p:spPr>
          <p:txBody>
            <a:bodyPr lIns="0" tIns="0" rIns="0" bIns="0" rtlCol="0" anchor="t">
              <a:spAutoFit/>
            </a:bodyPr>
            <a:lstStyle/>
            <a:p>
              <a:pPr algn="r">
                <a:lnSpc>
                  <a:spcPts val="4797"/>
                </a:lnSpc>
              </a:pPr>
              <a:r>
                <a:rPr lang="en-US" sz="3900" spc="429">
                  <a:solidFill>
                    <a:srgbClr val="000000"/>
                  </a:solidFill>
                  <a:latin typeface="Montserrat Classic Bold"/>
                </a:rPr>
                <a:t>THE SOLUTION</a:t>
              </a:r>
            </a:p>
          </p:txBody>
        </p:sp>
        <p:sp>
          <p:nvSpPr>
            <p:cNvPr id="8" name="TextBox 8"/>
            <p:cNvSpPr txBox="1"/>
            <p:nvPr/>
          </p:nvSpPr>
          <p:spPr>
            <a:xfrm>
              <a:off x="0" y="1185420"/>
              <a:ext cx="7249856" cy="7482840"/>
            </a:xfrm>
            <a:prstGeom prst="rect">
              <a:avLst/>
            </a:prstGeom>
          </p:spPr>
          <p:txBody>
            <a:bodyPr lIns="0" tIns="0" rIns="0" bIns="0" rtlCol="0" anchor="t">
              <a:spAutoFit/>
            </a:bodyPr>
            <a:lstStyle/>
            <a:p>
              <a:pPr algn="r">
                <a:lnSpc>
                  <a:spcPts val="4050"/>
                </a:lnSpc>
              </a:pPr>
              <a:r>
                <a:rPr lang="en-US" sz="2700" spc="27">
                  <a:solidFill>
                    <a:srgbClr val="000000"/>
                  </a:solidFill>
                  <a:latin typeface="Montserrat Light"/>
                </a:rPr>
                <a:t>Designing an app where you can buy second handed clothes, with the caveat that if the quality of the clothes are low, they won't be suitable for sale, having to pass some filters in order to be candidates for a sale. Making brand clothes accessible for everyone and reduce pollution</a:t>
              </a:r>
            </a:p>
            <a:p>
              <a:pPr algn="r">
                <a:lnSpc>
                  <a:spcPts val="4050"/>
                </a:lnSpc>
              </a:pPr>
              <a:endParaRPr lang="en-US" sz="2700" spc="27">
                <a:solidFill>
                  <a:srgbClr val="000000"/>
                </a:solidFill>
                <a:latin typeface="Montserrat Light"/>
              </a:endParaRPr>
            </a:p>
          </p:txBody>
        </p:sp>
      </p:grpSp>
      <p:sp>
        <p:nvSpPr>
          <p:cNvPr id="9" name="TextBox 9"/>
          <p:cNvSpPr txBox="1"/>
          <p:nvPr/>
        </p:nvSpPr>
        <p:spPr>
          <a:xfrm>
            <a:off x="1028700" y="4581525"/>
            <a:ext cx="3889950" cy="1247775"/>
          </a:xfrm>
          <a:prstGeom prst="rect">
            <a:avLst/>
          </a:prstGeom>
        </p:spPr>
        <p:txBody>
          <a:bodyPr lIns="0" tIns="0" rIns="0" bIns="0" rtlCol="0" anchor="t">
            <a:spAutoFit/>
          </a:bodyPr>
          <a:lstStyle/>
          <a:p>
            <a:pPr>
              <a:lnSpc>
                <a:spcPts val="9450"/>
              </a:lnSpc>
            </a:pPr>
            <a:r>
              <a:rPr lang="en-US" sz="9000" spc="270">
                <a:solidFill>
                  <a:srgbClr val="FFFFFF"/>
                </a:solidFill>
                <a:latin typeface="League Gothic"/>
              </a:rPr>
              <a:t>FLÂNER</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7086600" y="9548075"/>
            <a:ext cx="16230600" cy="57932"/>
          </a:xfrm>
          <a:prstGeom prst="rect">
            <a:avLst/>
          </a:prstGeom>
          <a:solidFill>
            <a:srgbClr val="000000"/>
          </a:solidFill>
        </p:spPr>
      </p:sp>
      <p:sp>
        <p:nvSpPr>
          <p:cNvPr id="3" name="AutoShape 3"/>
          <p:cNvSpPr/>
          <p:nvPr/>
        </p:nvSpPr>
        <p:spPr>
          <a:xfrm>
            <a:off x="9144000" y="738925"/>
            <a:ext cx="16230600" cy="57932"/>
          </a:xfrm>
          <a:prstGeom prst="rect">
            <a:avLst/>
          </a:prstGeom>
          <a:solidFill>
            <a:srgbClr val="000000"/>
          </a:solidFill>
        </p:spPr>
      </p:sp>
      <p:sp>
        <p:nvSpPr>
          <p:cNvPr id="4" name="TextBox 4"/>
          <p:cNvSpPr txBox="1"/>
          <p:nvPr/>
        </p:nvSpPr>
        <p:spPr>
          <a:xfrm>
            <a:off x="1028700" y="643675"/>
            <a:ext cx="7507576" cy="1084580"/>
          </a:xfrm>
          <a:prstGeom prst="rect">
            <a:avLst/>
          </a:prstGeom>
        </p:spPr>
        <p:txBody>
          <a:bodyPr lIns="0" tIns="0" rIns="0" bIns="0" rtlCol="0" anchor="t">
            <a:spAutoFit/>
          </a:bodyPr>
          <a:lstStyle/>
          <a:p>
            <a:pPr>
              <a:lnSpc>
                <a:spcPts val="8710"/>
              </a:lnSpc>
            </a:pPr>
            <a:r>
              <a:rPr lang="en-US" sz="6500" spc="130">
                <a:solidFill>
                  <a:srgbClr val="000000"/>
                </a:solidFill>
                <a:latin typeface="Montserrat Classic Bold"/>
              </a:rPr>
              <a:t>MISSION</a:t>
            </a:r>
          </a:p>
        </p:txBody>
      </p:sp>
      <p:sp>
        <p:nvSpPr>
          <p:cNvPr id="5" name="TextBox 5"/>
          <p:cNvSpPr txBox="1"/>
          <p:nvPr/>
        </p:nvSpPr>
        <p:spPr>
          <a:xfrm>
            <a:off x="9611598" y="9209767"/>
            <a:ext cx="7594508" cy="396240"/>
          </a:xfrm>
          <a:prstGeom prst="rect">
            <a:avLst/>
          </a:prstGeom>
        </p:spPr>
        <p:txBody>
          <a:bodyPr lIns="0" tIns="0" rIns="0" bIns="0" rtlCol="0" anchor="t">
            <a:spAutoFit/>
          </a:bodyPr>
          <a:lstStyle/>
          <a:p>
            <a:pPr algn="r">
              <a:lnSpc>
                <a:spcPts val="3359"/>
              </a:lnSpc>
            </a:pPr>
            <a:r>
              <a:rPr lang="en-US" sz="2400" spc="192">
                <a:solidFill>
                  <a:srgbClr val="000000"/>
                </a:solidFill>
                <a:latin typeface="Montserrat Light"/>
              </a:rPr>
              <a:t>MF | F/W 2020</a:t>
            </a:r>
          </a:p>
        </p:txBody>
      </p:sp>
      <p:grpSp>
        <p:nvGrpSpPr>
          <p:cNvPr id="6" name="Group 6"/>
          <p:cNvGrpSpPr/>
          <p:nvPr/>
        </p:nvGrpSpPr>
        <p:grpSpPr>
          <a:xfrm>
            <a:off x="1081893" y="3665656"/>
            <a:ext cx="3857188" cy="4877327"/>
            <a:chOff x="0" y="0"/>
            <a:chExt cx="5142918" cy="6503103"/>
          </a:xfrm>
        </p:grpSpPr>
        <p:sp>
          <p:nvSpPr>
            <p:cNvPr id="7" name="AutoShape 7"/>
            <p:cNvSpPr/>
            <p:nvPr/>
          </p:nvSpPr>
          <p:spPr>
            <a:xfrm>
              <a:off x="0" y="0"/>
              <a:ext cx="5142918" cy="6503103"/>
            </a:xfrm>
            <a:prstGeom prst="rect">
              <a:avLst/>
            </a:prstGeom>
            <a:solidFill>
              <a:srgbClr val="000000">
                <a:alpha val="19608"/>
              </a:srgbClr>
            </a:solidFill>
          </p:spPr>
        </p:sp>
        <p:sp>
          <p:nvSpPr>
            <p:cNvPr id="8" name="TextBox 8"/>
            <p:cNvSpPr txBox="1"/>
            <p:nvPr/>
          </p:nvSpPr>
          <p:spPr>
            <a:xfrm>
              <a:off x="657347" y="807917"/>
              <a:ext cx="3828225" cy="698077"/>
            </a:xfrm>
            <a:prstGeom prst="rect">
              <a:avLst/>
            </a:prstGeom>
          </p:spPr>
          <p:txBody>
            <a:bodyPr lIns="0" tIns="0" rIns="0" bIns="0" rtlCol="0" anchor="t">
              <a:spAutoFit/>
            </a:bodyPr>
            <a:lstStyle/>
            <a:p>
              <a:pPr>
                <a:lnSpc>
                  <a:spcPts val="4480"/>
                </a:lnSpc>
              </a:pPr>
              <a:endParaRPr/>
            </a:p>
          </p:txBody>
        </p:sp>
      </p:grpSp>
      <p:sp>
        <p:nvSpPr>
          <p:cNvPr id="9" name="AutoShape 9"/>
          <p:cNvSpPr/>
          <p:nvPr/>
        </p:nvSpPr>
        <p:spPr>
          <a:xfrm>
            <a:off x="5170902" y="3665656"/>
            <a:ext cx="3857188" cy="4839227"/>
          </a:xfrm>
          <a:prstGeom prst="rect">
            <a:avLst/>
          </a:prstGeom>
          <a:solidFill>
            <a:srgbClr val="000000"/>
          </a:solidFill>
        </p:spPr>
      </p:sp>
      <p:sp>
        <p:nvSpPr>
          <p:cNvPr id="10" name="AutoShape 10"/>
          <p:cNvSpPr/>
          <p:nvPr/>
        </p:nvSpPr>
        <p:spPr>
          <a:xfrm>
            <a:off x="13348918" y="3665656"/>
            <a:ext cx="3857188" cy="4839227"/>
          </a:xfrm>
          <a:prstGeom prst="rect">
            <a:avLst/>
          </a:prstGeom>
          <a:solidFill>
            <a:srgbClr val="000000"/>
          </a:solidFill>
        </p:spPr>
      </p:sp>
      <p:sp>
        <p:nvSpPr>
          <p:cNvPr id="11" name="AutoShape 11"/>
          <p:cNvSpPr/>
          <p:nvPr/>
        </p:nvSpPr>
        <p:spPr>
          <a:xfrm>
            <a:off x="9259910" y="3665656"/>
            <a:ext cx="3857188" cy="4839227"/>
          </a:xfrm>
          <a:prstGeom prst="rect">
            <a:avLst/>
          </a:prstGeom>
          <a:solidFill>
            <a:srgbClr val="000000">
              <a:alpha val="19608"/>
            </a:srgbClr>
          </a:solidFill>
        </p:spPr>
      </p:sp>
      <p:sp>
        <p:nvSpPr>
          <p:cNvPr id="12" name="TextBox 12"/>
          <p:cNvSpPr txBox="1"/>
          <p:nvPr/>
        </p:nvSpPr>
        <p:spPr>
          <a:xfrm>
            <a:off x="196852" y="2148777"/>
            <a:ext cx="17662475" cy="481637"/>
          </a:xfrm>
          <a:prstGeom prst="rect">
            <a:avLst/>
          </a:prstGeom>
        </p:spPr>
        <p:txBody>
          <a:bodyPr lIns="0" tIns="0" rIns="0" bIns="0" rtlCol="0" anchor="t">
            <a:spAutoFit/>
          </a:bodyPr>
          <a:lstStyle/>
          <a:p>
            <a:pPr algn="ctr">
              <a:lnSpc>
                <a:spcPts val="3903"/>
              </a:lnSpc>
            </a:pPr>
            <a:r>
              <a:rPr lang="en-US" sz="2787">
                <a:solidFill>
                  <a:srgbClr val="000000"/>
                </a:solidFill>
                <a:latin typeface="Open Sans Light"/>
              </a:rPr>
              <a:t>Our app tackles the negative social and environmental impacts of producing, consuming and wasting clothes by:</a:t>
            </a:r>
          </a:p>
        </p:txBody>
      </p:sp>
      <p:sp>
        <p:nvSpPr>
          <p:cNvPr id="13" name="TextBox 13"/>
          <p:cNvSpPr txBox="1"/>
          <p:nvPr/>
        </p:nvSpPr>
        <p:spPr>
          <a:xfrm>
            <a:off x="1081893" y="3618031"/>
            <a:ext cx="3857188" cy="4686300"/>
          </a:xfrm>
          <a:prstGeom prst="rect">
            <a:avLst/>
          </a:prstGeom>
        </p:spPr>
        <p:txBody>
          <a:bodyPr lIns="0" tIns="0" rIns="0" bIns="0" rtlCol="0" anchor="t">
            <a:spAutoFit/>
          </a:bodyPr>
          <a:lstStyle/>
          <a:p>
            <a:pPr>
              <a:lnSpc>
                <a:spcPts val="4199"/>
              </a:lnSpc>
            </a:pPr>
            <a:r>
              <a:rPr lang="en-US" sz="2999">
                <a:solidFill>
                  <a:srgbClr val="000000"/>
                </a:solidFill>
                <a:latin typeface="Open Sans Light"/>
              </a:rPr>
              <a:t>• Increasing our use of second-hand clothes.</a:t>
            </a:r>
          </a:p>
          <a:p>
            <a:pPr>
              <a:lnSpc>
                <a:spcPts val="4199"/>
              </a:lnSpc>
            </a:pPr>
            <a:endParaRPr lang="en-US" sz="2999">
              <a:solidFill>
                <a:srgbClr val="000000"/>
              </a:solidFill>
              <a:latin typeface="Open Sans Light"/>
            </a:endParaRPr>
          </a:p>
          <a:p>
            <a:pPr>
              <a:lnSpc>
                <a:spcPts val="4199"/>
              </a:lnSpc>
            </a:pPr>
            <a:r>
              <a:rPr lang="en-US" sz="2999">
                <a:solidFill>
                  <a:srgbClr val="000000"/>
                </a:solidFill>
                <a:latin typeface="Arimo"/>
              </a:rPr>
              <a:t>• Providing people with reuse services to stop wearable clothes being thrown into the waste stream or left unused</a:t>
            </a:r>
          </a:p>
        </p:txBody>
      </p:sp>
      <p:sp>
        <p:nvSpPr>
          <p:cNvPr id="14" name="TextBox 14"/>
          <p:cNvSpPr txBox="1"/>
          <p:nvPr/>
        </p:nvSpPr>
        <p:spPr>
          <a:xfrm>
            <a:off x="5170902" y="4861625"/>
            <a:ext cx="3857188" cy="2380615"/>
          </a:xfrm>
          <a:prstGeom prst="rect">
            <a:avLst/>
          </a:prstGeom>
        </p:spPr>
        <p:txBody>
          <a:bodyPr lIns="0" tIns="0" rIns="0" bIns="0" rtlCol="0" anchor="t">
            <a:spAutoFit/>
          </a:bodyPr>
          <a:lstStyle/>
          <a:p>
            <a:pPr algn="ctr">
              <a:lnSpc>
                <a:spcPts val="4759"/>
              </a:lnSpc>
            </a:pPr>
            <a:r>
              <a:rPr lang="en-US" sz="3399">
                <a:solidFill>
                  <a:srgbClr val="FFFFFF"/>
                </a:solidFill>
                <a:latin typeface="Open Sans Light"/>
              </a:rPr>
              <a:t>Putting wearable clothes back into use in our charity shops</a:t>
            </a:r>
          </a:p>
        </p:txBody>
      </p:sp>
      <p:sp>
        <p:nvSpPr>
          <p:cNvPr id="15" name="TextBox 15"/>
          <p:cNvSpPr txBox="1"/>
          <p:nvPr/>
        </p:nvSpPr>
        <p:spPr>
          <a:xfrm>
            <a:off x="9299934" y="3659570"/>
            <a:ext cx="3777140" cy="4803776"/>
          </a:xfrm>
          <a:prstGeom prst="rect">
            <a:avLst/>
          </a:prstGeom>
        </p:spPr>
        <p:txBody>
          <a:bodyPr lIns="0" tIns="0" rIns="0" bIns="0" rtlCol="0" anchor="t">
            <a:spAutoFit/>
          </a:bodyPr>
          <a:lstStyle/>
          <a:p>
            <a:pPr algn="ctr">
              <a:lnSpc>
                <a:spcPts val="3499"/>
              </a:lnSpc>
            </a:pPr>
            <a:r>
              <a:rPr lang="en-US" sz="2499">
                <a:solidFill>
                  <a:srgbClr val="000000"/>
                </a:solidFill>
                <a:latin typeface="Open Sans Light"/>
              </a:rPr>
              <a:t>Running education programmes and campaigns to raise awareness of the socio-</a:t>
            </a:r>
          </a:p>
          <a:p>
            <a:pPr algn="ctr">
              <a:lnSpc>
                <a:spcPts val="3499"/>
              </a:lnSpc>
            </a:pPr>
            <a:r>
              <a:rPr lang="en-US" sz="2499">
                <a:solidFill>
                  <a:srgbClr val="000000"/>
                </a:solidFill>
                <a:latin typeface="Arimo"/>
              </a:rPr>
              <a:t>environmental impacts of clothes and to persuade and inspire people, businesses and policy makers to take action to keep clothes in use for longer. </a:t>
            </a:r>
          </a:p>
        </p:txBody>
      </p:sp>
      <p:sp>
        <p:nvSpPr>
          <p:cNvPr id="16" name="TextBox 16"/>
          <p:cNvSpPr txBox="1"/>
          <p:nvPr/>
        </p:nvSpPr>
        <p:spPr>
          <a:xfrm>
            <a:off x="13348918" y="3862835"/>
            <a:ext cx="3680416" cy="4387720"/>
          </a:xfrm>
          <a:prstGeom prst="rect">
            <a:avLst/>
          </a:prstGeom>
        </p:spPr>
        <p:txBody>
          <a:bodyPr lIns="0" tIns="0" rIns="0" bIns="0" rtlCol="0" anchor="t">
            <a:spAutoFit/>
          </a:bodyPr>
          <a:lstStyle/>
          <a:p>
            <a:pPr algn="ctr">
              <a:lnSpc>
                <a:spcPts val="3921"/>
              </a:lnSpc>
            </a:pPr>
            <a:r>
              <a:rPr lang="en-US" sz="2800">
                <a:solidFill>
                  <a:srgbClr val="FFFFFF"/>
                </a:solidFill>
                <a:latin typeface="Open Sans Light"/>
              </a:rPr>
              <a:t>Funding, supporting and promoting global projects to establish more sustainable</a:t>
            </a:r>
          </a:p>
          <a:p>
            <a:pPr algn="ctr">
              <a:lnSpc>
                <a:spcPts val="3921"/>
              </a:lnSpc>
            </a:pPr>
            <a:r>
              <a:rPr lang="en-US" sz="2800">
                <a:solidFill>
                  <a:srgbClr val="FFFFFF"/>
                </a:solidFill>
                <a:latin typeface="Arimo"/>
              </a:rPr>
              <a:t>production and safer fairer conditions for people working in the supply chains making our clothes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6635855" y="-231823"/>
            <a:ext cx="5016290" cy="10750646"/>
          </a:xfrm>
          <a:prstGeom prst="rect">
            <a:avLst/>
          </a:prstGeom>
          <a:solidFill>
            <a:srgbClr val="000000">
              <a:alpha val="4706"/>
            </a:srgbClr>
          </a:solidFill>
        </p:spPr>
      </p:sp>
      <p:pic>
        <p:nvPicPr>
          <p:cNvPr id="3" name="Picture 3"/>
          <p:cNvPicPr>
            <a:picLocks noChangeAspect="1"/>
          </p:cNvPicPr>
          <p:nvPr/>
        </p:nvPicPr>
        <p:blipFill>
          <a:blip r:embed="rId2">
            <a:alphaModFix amt="70000"/>
          </a:blip>
          <a:srcRect t="18939" b="18939"/>
          <a:stretch>
            <a:fillRect/>
          </a:stretch>
        </p:blipFill>
        <p:spPr>
          <a:xfrm>
            <a:off x="5654242" y="1883538"/>
            <a:ext cx="6979516" cy="6519925"/>
          </a:xfrm>
          <a:prstGeom prst="rect">
            <a:avLst/>
          </a:prstGeom>
        </p:spPr>
      </p:pic>
      <p:sp>
        <p:nvSpPr>
          <p:cNvPr id="4" name="AutoShape 4"/>
          <p:cNvSpPr/>
          <p:nvPr/>
        </p:nvSpPr>
        <p:spPr>
          <a:xfrm>
            <a:off x="-7086600" y="9548075"/>
            <a:ext cx="16230600" cy="57932"/>
          </a:xfrm>
          <a:prstGeom prst="rect">
            <a:avLst/>
          </a:prstGeom>
          <a:solidFill>
            <a:srgbClr val="000000"/>
          </a:solidFill>
        </p:spPr>
      </p:sp>
      <p:sp>
        <p:nvSpPr>
          <p:cNvPr id="5" name="AutoShape 5"/>
          <p:cNvSpPr/>
          <p:nvPr/>
        </p:nvSpPr>
        <p:spPr>
          <a:xfrm>
            <a:off x="9144000" y="738925"/>
            <a:ext cx="16230600" cy="57932"/>
          </a:xfrm>
          <a:prstGeom prst="rect">
            <a:avLst/>
          </a:prstGeom>
          <a:solidFill>
            <a:srgbClr val="000000"/>
          </a:solidFill>
        </p:spPr>
      </p:sp>
      <p:grpSp>
        <p:nvGrpSpPr>
          <p:cNvPr id="6" name="Group 6"/>
          <p:cNvGrpSpPr/>
          <p:nvPr/>
        </p:nvGrpSpPr>
        <p:grpSpPr>
          <a:xfrm>
            <a:off x="1028700" y="2647505"/>
            <a:ext cx="6005310" cy="4991990"/>
            <a:chOff x="0" y="0"/>
            <a:chExt cx="8007080" cy="6655987"/>
          </a:xfrm>
        </p:grpSpPr>
        <p:sp>
          <p:nvSpPr>
            <p:cNvPr id="7" name="TextBox 7"/>
            <p:cNvSpPr txBox="1"/>
            <p:nvPr/>
          </p:nvSpPr>
          <p:spPr>
            <a:xfrm>
              <a:off x="0" y="123825"/>
              <a:ext cx="8007080" cy="1704975"/>
            </a:xfrm>
            <a:prstGeom prst="rect">
              <a:avLst/>
            </a:prstGeom>
          </p:spPr>
          <p:txBody>
            <a:bodyPr lIns="0" tIns="0" rIns="0" bIns="0" rtlCol="0" anchor="t">
              <a:spAutoFit/>
            </a:bodyPr>
            <a:lstStyle/>
            <a:p>
              <a:pPr algn="ctr">
                <a:lnSpc>
                  <a:spcPts val="9450"/>
                </a:lnSpc>
              </a:pPr>
              <a:r>
                <a:rPr lang="en-US" sz="9000" spc="270">
                  <a:solidFill>
                    <a:srgbClr val="000000"/>
                  </a:solidFill>
                  <a:latin typeface="League Gothic"/>
                </a:rPr>
                <a:t>VISION </a:t>
              </a:r>
            </a:p>
          </p:txBody>
        </p:sp>
        <p:sp>
          <p:nvSpPr>
            <p:cNvPr id="8" name="TextBox 8"/>
            <p:cNvSpPr txBox="1"/>
            <p:nvPr/>
          </p:nvSpPr>
          <p:spPr>
            <a:xfrm>
              <a:off x="3045" y="2228767"/>
              <a:ext cx="8000991" cy="4427220"/>
            </a:xfrm>
            <a:prstGeom prst="rect">
              <a:avLst/>
            </a:prstGeom>
          </p:spPr>
          <p:txBody>
            <a:bodyPr lIns="0" tIns="0" rIns="0" bIns="0" rtlCol="0" anchor="t">
              <a:spAutoFit/>
            </a:bodyPr>
            <a:lstStyle/>
            <a:p>
              <a:pPr algn="ctr">
                <a:lnSpc>
                  <a:spcPts val="3359"/>
                </a:lnSpc>
              </a:pPr>
              <a:r>
                <a:rPr lang="en-US" sz="2400" spc="360">
                  <a:solidFill>
                    <a:srgbClr val="000000"/>
                  </a:solidFill>
                  <a:latin typeface="Montserrat Light"/>
                </a:rPr>
                <a:t> TO CONTRIBUTE TO THE SUSTAINABLE DEVELOPMENT OF SOCIETY AND THAT OF THE ENVIRONMENT WITH WHICH WE INTERACT, GIVE CUSTOMERS WHAT THEY WANT WITH AFFORDABLE PRICE AND GOOD QUALITY</a:t>
              </a:r>
            </a:p>
          </p:txBody>
        </p:sp>
      </p:grpSp>
      <p:grpSp>
        <p:nvGrpSpPr>
          <p:cNvPr id="9" name="Group 9"/>
          <p:cNvGrpSpPr/>
          <p:nvPr/>
        </p:nvGrpSpPr>
        <p:grpSpPr>
          <a:xfrm>
            <a:off x="11253990" y="2647505"/>
            <a:ext cx="6005310" cy="3304795"/>
            <a:chOff x="0" y="0"/>
            <a:chExt cx="8007080" cy="4406394"/>
          </a:xfrm>
        </p:grpSpPr>
        <p:sp>
          <p:nvSpPr>
            <p:cNvPr id="10" name="TextBox 10"/>
            <p:cNvSpPr txBox="1"/>
            <p:nvPr/>
          </p:nvSpPr>
          <p:spPr>
            <a:xfrm>
              <a:off x="0" y="123825"/>
              <a:ext cx="8007080" cy="1704975"/>
            </a:xfrm>
            <a:prstGeom prst="rect">
              <a:avLst/>
            </a:prstGeom>
          </p:spPr>
          <p:txBody>
            <a:bodyPr lIns="0" tIns="0" rIns="0" bIns="0" rtlCol="0" anchor="t">
              <a:spAutoFit/>
            </a:bodyPr>
            <a:lstStyle/>
            <a:p>
              <a:pPr algn="ctr">
                <a:lnSpc>
                  <a:spcPts val="9450"/>
                </a:lnSpc>
              </a:pPr>
              <a:r>
                <a:rPr lang="en-US" sz="9000" spc="270">
                  <a:solidFill>
                    <a:srgbClr val="000000"/>
                  </a:solidFill>
                  <a:latin typeface="League Gothic"/>
                </a:rPr>
                <a:t>VALUES </a:t>
              </a:r>
            </a:p>
          </p:txBody>
        </p:sp>
        <p:sp>
          <p:nvSpPr>
            <p:cNvPr id="11" name="TextBox 11"/>
            <p:cNvSpPr txBox="1"/>
            <p:nvPr/>
          </p:nvSpPr>
          <p:spPr>
            <a:xfrm>
              <a:off x="3045" y="2209717"/>
              <a:ext cx="8000991" cy="2196677"/>
            </a:xfrm>
            <a:prstGeom prst="rect">
              <a:avLst/>
            </a:prstGeom>
          </p:spPr>
          <p:txBody>
            <a:bodyPr lIns="0" tIns="0" rIns="0" bIns="0" rtlCol="0" anchor="t">
              <a:spAutoFit/>
            </a:bodyPr>
            <a:lstStyle/>
            <a:p>
              <a:pPr algn="ctr">
                <a:lnSpc>
                  <a:spcPts val="4480"/>
                </a:lnSpc>
              </a:pPr>
              <a:r>
                <a:rPr lang="en-US" sz="3200" spc="480">
                  <a:solidFill>
                    <a:srgbClr val="000000"/>
                  </a:solidFill>
                  <a:latin typeface="Montserrat Light"/>
                </a:rPr>
                <a:t>BEAUTY, QUALITY, SIMPLICITY, AND SUSTAINABILITY</a:t>
              </a: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653"/>
            <a:ext cx="18440400" cy="10615247"/>
          </a:xfrm>
          <a:prstGeom prst="rect">
            <a:avLst/>
          </a:prstGeom>
        </p:spPr>
      </p:pic>
    </p:spTree>
    <p:extLst>
      <p:ext uri="{BB962C8B-B14F-4D97-AF65-F5344CB8AC3E}">
        <p14:creationId xmlns:p14="http://schemas.microsoft.com/office/powerpoint/2010/main" val="17958065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7086600" y="9548075"/>
            <a:ext cx="16230600" cy="57932"/>
          </a:xfrm>
          <a:prstGeom prst="rect">
            <a:avLst/>
          </a:prstGeom>
          <a:solidFill>
            <a:srgbClr val="000000"/>
          </a:solidFill>
        </p:spPr>
      </p:sp>
      <p:sp>
        <p:nvSpPr>
          <p:cNvPr id="3" name="AutoShape 3"/>
          <p:cNvSpPr/>
          <p:nvPr/>
        </p:nvSpPr>
        <p:spPr>
          <a:xfrm>
            <a:off x="9144000" y="738925"/>
            <a:ext cx="16230600" cy="57932"/>
          </a:xfrm>
          <a:prstGeom prst="rect">
            <a:avLst/>
          </a:prstGeom>
          <a:solidFill>
            <a:srgbClr val="000000"/>
          </a:solidFill>
        </p:spPr>
      </p:sp>
      <p:sp>
        <p:nvSpPr>
          <p:cNvPr id="4" name="AutoShape 4"/>
          <p:cNvSpPr/>
          <p:nvPr/>
        </p:nvSpPr>
        <p:spPr>
          <a:xfrm>
            <a:off x="1028700" y="-202846"/>
            <a:ext cx="4523672" cy="10692691"/>
          </a:xfrm>
          <a:prstGeom prst="rect">
            <a:avLst/>
          </a:prstGeom>
          <a:solidFill>
            <a:srgbClr val="000000"/>
          </a:solidFill>
        </p:spPr>
      </p:sp>
      <p:sp>
        <p:nvSpPr>
          <p:cNvPr id="5" name="TextBox 5"/>
          <p:cNvSpPr txBox="1"/>
          <p:nvPr/>
        </p:nvSpPr>
        <p:spPr>
          <a:xfrm rot="-5400000">
            <a:off x="-899728" y="4519612"/>
            <a:ext cx="8466253" cy="1247775"/>
          </a:xfrm>
          <a:prstGeom prst="rect">
            <a:avLst/>
          </a:prstGeom>
        </p:spPr>
        <p:txBody>
          <a:bodyPr lIns="0" tIns="0" rIns="0" bIns="0" rtlCol="0" anchor="t">
            <a:spAutoFit/>
          </a:bodyPr>
          <a:lstStyle/>
          <a:p>
            <a:pPr algn="ctr">
              <a:lnSpc>
                <a:spcPts val="9450"/>
              </a:lnSpc>
            </a:pPr>
            <a:r>
              <a:rPr lang="en-US" sz="9000" spc="270">
                <a:solidFill>
                  <a:srgbClr val="FFFFFF"/>
                </a:solidFill>
                <a:latin typeface="League Gothic"/>
              </a:rPr>
              <a:t>AUDIENCE TARGET</a:t>
            </a:r>
          </a:p>
        </p:txBody>
      </p:sp>
      <p:grpSp>
        <p:nvGrpSpPr>
          <p:cNvPr id="6" name="Group 6"/>
          <p:cNvGrpSpPr/>
          <p:nvPr/>
        </p:nvGrpSpPr>
        <p:grpSpPr>
          <a:xfrm rot="-10800000">
            <a:off x="5552372" y="2121969"/>
            <a:ext cx="2112743" cy="244853"/>
            <a:chOff x="0" y="0"/>
            <a:chExt cx="4591555" cy="532130"/>
          </a:xfrm>
        </p:grpSpPr>
        <p:sp>
          <p:nvSpPr>
            <p:cNvPr id="7" name="Freeform 7"/>
            <p:cNvSpPr/>
            <p:nvPr/>
          </p:nvSpPr>
          <p:spPr>
            <a:xfrm>
              <a:off x="0" y="0"/>
              <a:ext cx="4590285" cy="533400"/>
            </a:xfrm>
            <a:custGeom>
              <a:avLst/>
              <a:gdLst/>
              <a:ahLst/>
              <a:cxnLst/>
              <a:rect l="l" t="t" r="r" b="b"/>
              <a:pathLst>
                <a:path w="4590285" h="533400">
                  <a:moveTo>
                    <a:pt x="4512815" y="198120"/>
                  </a:moveTo>
                  <a:lnTo>
                    <a:pt x="523240" y="198120"/>
                  </a:lnTo>
                  <a:cubicBezTo>
                    <a:pt x="492760" y="83820"/>
                    <a:pt x="389890" y="0"/>
                    <a:pt x="266700" y="0"/>
                  </a:cubicBezTo>
                  <a:cubicBezTo>
                    <a:pt x="119380" y="0"/>
                    <a:pt x="0" y="119380"/>
                    <a:pt x="0" y="266700"/>
                  </a:cubicBezTo>
                  <a:cubicBezTo>
                    <a:pt x="0" y="414020"/>
                    <a:pt x="119380" y="533400"/>
                    <a:pt x="266700" y="533400"/>
                  </a:cubicBezTo>
                  <a:cubicBezTo>
                    <a:pt x="389890" y="533400"/>
                    <a:pt x="494030" y="449580"/>
                    <a:pt x="523240" y="335280"/>
                  </a:cubicBezTo>
                  <a:lnTo>
                    <a:pt x="4512815" y="335280"/>
                  </a:lnTo>
                  <a:cubicBezTo>
                    <a:pt x="4555995" y="335280"/>
                    <a:pt x="4590285" y="304800"/>
                    <a:pt x="4590285" y="266700"/>
                  </a:cubicBezTo>
                  <a:cubicBezTo>
                    <a:pt x="4590285" y="228600"/>
                    <a:pt x="4555995" y="198120"/>
                    <a:pt x="4512815" y="198120"/>
                  </a:cubicBezTo>
                  <a:close/>
                </a:path>
              </a:pathLst>
            </a:custGeom>
            <a:solidFill>
              <a:srgbClr val="000000"/>
            </a:solidFill>
          </p:spPr>
        </p:sp>
      </p:grpSp>
      <p:sp>
        <p:nvSpPr>
          <p:cNvPr id="8" name="TextBox 8"/>
          <p:cNvSpPr txBox="1"/>
          <p:nvPr/>
        </p:nvSpPr>
        <p:spPr>
          <a:xfrm>
            <a:off x="8327044" y="1157146"/>
            <a:ext cx="8932256" cy="2352675"/>
          </a:xfrm>
          <a:prstGeom prst="rect">
            <a:avLst/>
          </a:prstGeom>
        </p:spPr>
        <p:txBody>
          <a:bodyPr lIns="0" tIns="0" rIns="0" bIns="0" rtlCol="0" anchor="t">
            <a:spAutoFit/>
          </a:bodyPr>
          <a:lstStyle/>
          <a:p>
            <a:pPr>
              <a:lnSpc>
                <a:spcPts val="3750"/>
              </a:lnSpc>
            </a:pPr>
            <a:r>
              <a:rPr lang="en-US" sz="2499" spc="24">
                <a:solidFill>
                  <a:srgbClr val="000000"/>
                </a:solidFill>
                <a:latin typeface="Montserrat Light"/>
              </a:rPr>
              <a:t>Our target market is young, price-conscious, and highly sensitive to the latest fashion trends. They have an advantage over traditional retailers because they do not define their target by segmenting ages and lifestyles giving them a much broader market.</a:t>
            </a:r>
          </a:p>
        </p:txBody>
      </p:sp>
      <p:grpSp>
        <p:nvGrpSpPr>
          <p:cNvPr id="9" name="Group 9"/>
          <p:cNvGrpSpPr/>
          <p:nvPr/>
        </p:nvGrpSpPr>
        <p:grpSpPr>
          <a:xfrm rot="-10800000">
            <a:off x="5552372" y="4426098"/>
            <a:ext cx="2112743" cy="244853"/>
            <a:chOff x="0" y="0"/>
            <a:chExt cx="4591555" cy="532130"/>
          </a:xfrm>
        </p:grpSpPr>
        <p:sp>
          <p:nvSpPr>
            <p:cNvPr id="10" name="Freeform 10"/>
            <p:cNvSpPr/>
            <p:nvPr/>
          </p:nvSpPr>
          <p:spPr>
            <a:xfrm>
              <a:off x="0" y="0"/>
              <a:ext cx="4590285" cy="533400"/>
            </a:xfrm>
            <a:custGeom>
              <a:avLst/>
              <a:gdLst/>
              <a:ahLst/>
              <a:cxnLst/>
              <a:rect l="l" t="t" r="r" b="b"/>
              <a:pathLst>
                <a:path w="4590285" h="533400">
                  <a:moveTo>
                    <a:pt x="4512815" y="198120"/>
                  </a:moveTo>
                  <a:lnTo>
                    <a:pt x="523240" y="198120"/>
                  </a:lnTo>
                  <a:cubicBezTo>
                    <a:pt x="492760" y="83820"/>
                    <a:pt x="389890" y="0"/>
                    <a:pt x="266700" y="0"/>
                  </a:cubicBezTo>
                  <a:cubicBezTo>
                    <a:pt x="119380" y="0"/>
                    <a:pt x="0" y="119380"/>
                    <a:pt x="0" y="266700"/>
                  </a:cubicBezTo>
                  <a:cubicBezTo>
                    <a:pt x="0" y="414020"/>
                    <a:pt x="119380" y="533400"/>
                    <a:pt x="266700" y="533400"/>
                  </a:cubicBezTo>
                  <a:cubicBezTo>
                    <a:pt x="389890" y="533400"/>
                    <a:pt x="494030" y="449580"/>
                    <a:pt x="523240" y="335280"/>
                  </a:cubicBezTo>
                  <a:lnTo>
                    <a:pt x="4512815" y="335280"/>
                  </a:lnTo>
                  <a:cubicBezTo>
                    <a:pt x="4555995" y="335280"/>
                    <a:pt x="4590285" y="304800"/>
                    <a:pt x="4590285" y="266700"/>
                  </a:cubicBezTo>
                  <a:cubicBezTo>
                    <a:pt x="4590285" y="228600"/>
                    <a:pt x="4555995" y="198120"/>
                    <a:pt x="4512815" y="198120"/>
                  </a:cubicBezTo>
                  <a:close/>
                </a:path>
              </a:pathLst>
            </a:custGeom>
            <a:solidFill>
              <a:srgbClr val="000000"/>
            </a:solidFill>
          </p:spPr>
        </p:sp>
      </p:grpSp>
      <p:sp>
        <p:nvSpPr>
          <p:cNvPr id="11" name="TextBox 11"/>
          <p:cNvSpPr txBox="1"/>
          <p:nvPr/>
        </p:nvSpPr>
        <p:spPr>
          <a:xfrm>
            <a:off x="8327044" y="3789045"/>
            <a:ext cx="8932256" cy="2651760"/>
          </a:xfrm>
          <a:prstGeom prst="rect">
            <a:avLst/>
          </a:prstGeom>
        </p:spPr>
        <p:txBody>
          <a:bodyPr lIns="0" tIns="0" rIns="0" bIns="0" rtlCol="0" anchor="t">
            <a:spAutoFit/>
          </a:bodyPr>
          <a:lstStyle/>
          <a:p>
            <a:pPr>
              <a:lnSpc>
                <a:spcPts val="3599"/>
              </a:lnSpc>
            </a:pPr>
            <a:r>
              <a:rPr lang="en-US" sz="2399" spc="23">
                <a:solidFill>
                  <a:srgbClr val="000000"/>
                </a:solidFill>
                <a:latin typeface="Montserrat Light"/>
              </a:rPr>
              <a:t>Studies show that especially young people are proud to buy second-hand. This development is driven by a multitude of factors. Most of them are linked to two key drivers:</a:t>
            </a:r>
          </a:p>
          <a:p>
            <a:pPr>
              <a:lnSpc>
                <a:spcPts val="3599"/>
              </a:lnSpc>
            </a:pPr>
            <a:r>
              <a:rPr lang="en-US" sz="2399" spc="23">
                <a:solidFill>
                  <a:srgbClr val="000000"/>
                </a:solidFill>
                <a:latin typeface="Arimo"/>
              </a:rPr>
              <a:t>• It’s cheaper. </a:t>
            </a:r>
          </a:p>
          <a:p>
            <a:pPr>
              <a:lnSpc>
                <a:spcPts val="3599"/>
              </a:lnSpc>
            </a:pPr>
            <a:r>
              <a:rPr lang="en-US" sz="2399" spc="23">
                <a:solidFill>
                  <a:srgbClr val="000000"/>
                </a:solidFill>
                <a:latin typeface="Arimo"/>
              </a:rPr>
              <a:t>• It’s greener.</a:t>
            </a:r>
          </a:p>
        </p:txBody>
      </p:sp>
      <p:grpSp>
        <p:nvGrpSpPr>
          <p:cNvPr id="12" name="Group 12"/>
          <p:cNvGrpSpPr/>
          <p:nvPr/>
        </p:nvGrpSpPr>
        <p:grpSpPr>
          <a:xfrm rot="-10800000">
            <a:off x="5552372" y="6730226"/>
            <a:ext cx="2112743" cy="244853"/>
            <a:chOff x="0" y="0"/>
            <a:chExt cx="4591555" cy="532130"/>
          </a:xfrm>
        </p:grpSpPr>
        <p:sp>
          <p:nvSpPr>
            <p:cNvPr id="13" name="Freeform 13"/>
            <p:cNvSpPr/>
            <p:nvPr/>
          </p:nvSpPr>
          <p:spPr>
            <a:xfrm>
              <a:off x="0" y="0"/>
              <a:ext cx="4590285" cy="533400"/>
            </a:xfrm>
            <a:custGeom>
              <a:avLst/>
              <a:gdLst/>
              <a:ahLst/>
              <a:cxnLst/>
              <a:rect l="l" t="t" r="r" b="b"/>
              <a:pathLst>
                <a:path w="4590285" h="533400">
                  <a:moveTo>
                    <a:pt x="4512815" y="198120"/>
                  </a:moveTo>
                  <a:lnTo>
                    <a:pt x="523240" y="198120"/>
                  </a:lnTo>
                  <a:cubicBezTo>
                    <a:pt x="492760" y="83820"/>
                    <a:pt x="389890" y="0"/>
                    <a:pt x="266700" y="0"/>
                  </a:cubicBezTo>
                  <a:cubicBezTo>
                    <a:pt x="119380" y="0"/>
                    <a:pt x="0" y="119380"/>
                    <a:pt x="0" y="266700"/>
                  </a:cubicBezTo>
                  <a:cubicBezTo>
                    <a:pt x="0" y="414020"/>
                    <a:pt x="119380" y="533400"/>
                    <a:pt x="266700" y="533400"/>
                  </a:cubicBezTo>
                  <a:cubicBezTo>
                    <a:pt x="389890" y="533400"/>
                    <a:pt x="494030" y="449580"/>
                    <a:pt x="523240" y="335280"/>
                  </a:cubicBezTo>
                  <a:lnTo>
                    <a:pt x="4512815" y="335280"/>
                  </a:lnTo>
                  <a:cubicBezTo>
                    <a:pt x="4555995" y="335280"/>
                    <a:pt x="4590285" y="304800"/>
                    <a:pt x="4590285" y="266700"/>
                  </a:cubicBezTo>
                  <a:cubicBezTo>
                    <a:pt x="4590285" y="228600"/>
                    <a:pt x="4555995" y="198120"/>
                    <a:pt x="4512815" y="198120"/>
                  </a:cubicBezTo>
                  <a:close/>
                </a:path>
              </a:pathLst>
            </a:custGeom>
            <a:solidFill>
              <a:srgbClr val="000000"/>
            </a:solidFill>
          </p:spPr>
        </p:sp>
      </p:grpSp>
      <p:sp>
        <p:nvSpPr>
          <p:cNvPr id="14" name="TextBox 14"/>
          <p:cNvSpPr txBox="1"/>
          <p:nvPr/>
        </p:nvSpPr>
        <p:spPr>
          <a:xfrm>
            <a:off x="8327044" y="6663551"/>
            <a:ext cx="8932256" cy="1400175"/>
          </a:xfrm>
          <a:prstGeom prst="rect">
            <a:avLst/>
          </a:prstGeom>
        </p:spPr>
        <p:txBody>
          <a:bodyPr lIns="0" tIns="0" rIns="0" bIns="0" rtlCol="0" anchor="t">
            <a:spAutoFit/>
          </a:bodyPr>
          <a:lstStyle/>
          <a:p>
            <a:pPr>
              <a:lnSpc>
                <a:spcPts val="3750"/>
              </a:lnSpc>
            </a:pPr>
            <a:r>
              <a:rPr lang="en-US" sz="2500" spc="25">
                <a:solidFill>
                  <a:srgbClr val="000000"/>
                </a:solidFill>
                <a:latin typeface="Montserrat Light"/>
              </a:rPr>
              <a:t>.As consumers become more aware of how wasteful fast fashion is, they are increasingly looking for more sustainable alternatives.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11807895" y="-231823"/>
            <a:ext cx="11623170" cy="10750646"/>
          </a:xfrm>
          <a:prstGeom prst="rect">
            <a:avLst/>
          </a:prstGeom>
          <a:solidFill>
            <a:srgbClr val="FFFFFF"/>
          </a:solidFill>
        </p:spPr>
      </p:sp>
      <p:sp>
        <p:nvSpPr>
          <p:cNvPr id="3" name="TextBox 3"/>
          <p:cNvSpPr txBox="1"/>
          <p:nvPr/>
        </p:nvSpPr>
        <p:spPr>
          <a:xfrm>
            <a:off x="1028700" y="1666875"/>
            <a:ext cx="5896426" cy="6867525"/>
          </a:xfrm>
          <a:prstGeom prst="rect">
            <a:avLst/>
          </a:prstGeom>
        </p:spPr>
        <p:txBody>
          <a:bodyPr lIns="0" tIns="0" rIns="0" bIns="0" rtlCol="0" anchor="t">
            <a:spAutoFit/>
          </a:bodyPr>
          <a:lstStyle/>
          <a:p>
            <a:pPr>
              <a:lnSpc>
                <a:spcPts val="4500"/>
              </a:lnSpc>
            </a:pPr>
            <a:r>
              <a:rPr lang="en-US" sz="3000" spc="30">
                <a:solidFill>
                  <a:srgbClr val="FFFFFF"/>
                </a:solidFill>
                <a:latin typeface="Montserrat Light Bold"/>
              </a:rPr>
              <a:t>What is the business model of fast fashion?</a:t>
            </a:r>
          </a:p>
          <a:p>
            <a:pPr>
              <a:lnSpc>
                <a:spcPts val="4500"/>
              </a:lnSpc>
            </a:pPr>
            <a:r>
              <a:rPr lang="en-US" sz="3000" spc="30">
                <a:solidFill>
                  <a:srgbClr val="FFFFFF"/>
                </a:solidFill>
                <a:latin typeface="Montserrat Light"/>
              </a:rPr>
              <a:t>The business model of fast fashion is based on consumers' desire for new clothing to wear. In order to fulfill consumer's demand, fast fashion brands provide affordable prices and a wide range of clothing that reflects the latest trends.</a:t>
            </a:r>
          </a:p>
          <a:p>
            <a:pPr>
              <a:lnSpc>
                <a:spcPts val="4500"/>
              </a:lnSpc>
            </a:pPr>
            <a:endParaRPr lang="en-US" sz="3000" spc="30">
              <a:solidFill>
                <a:srgbClr val="FFFFFF"/>
              </a:solidFill>
              <a:latin typeface="Montserrat Light"/>
            </a:endParaRPr>
          </a:p>
        </p:txBody>
      </p:sp>
      <p:pic>
        <p:nvPicPr>
          <p:cNvPr id="4" name="Picture 4"/>
          <p:cNvPicPr>
            <a:picLocks noChangeAspect="1"/>
          </p:cNvPicPr>
          <p:nvPr/>
        </p:nvPicPr>
        <p:blipFill>
          <a:blip r:embed="rId2"/>
          <a:srcRect l="10553" r="10553"/>
          <a:stretch>
            <a:fillRect/>
          </a:stretch>
        </p:blipFill>
        <p:spPr>
          <a:xfrm>
            <a:off x="7868985" y="1792044"/>
            <a:ext cx="7906798" cy="6664813"/>
          </a:xfrm>
          <a:prstGeom prst="rect">
            <a:avLst/>
          </a:prstGeom>
        </p:spPr>
      </p:pic>
      <p:sp>
        <p:nvSpPr>
          <p:cNvPr id="5" name="AutoShape 5"/>
          <p:cNvSpPr/>
          <p:nvPr/>
        </p:nvSpPr>
        <p:spPr>
          <a:xfrm>
            <a:off x="12650280" y="767903"/>
            <a:ext cx="16230600" cy="57932"/>
          </a:xfrm>
          <a:prstGeom prst="rect">
            <a:avLst/>
          </a:prstGeom>
          <a:solidFill>
            <a:srgbClr val="000000"/>
          </a:solidFill>
        </p:spPr>
      </p:sp>
      <p:sp>
        <p:nvSpPr>
          <p:cNvPr id="6" name="AutoShape 6"/>
          <p:cNvSpPr/>
          <p:nvPr/>
        </p:nvSpPr>
        <p:spPr>
          <a:xfrm>
            <a:off x="-7666149" y="9548075"/>
            <a:ext cx="16230600" cy="57932"/>
          </a:xfrm>
          <a:prstGeom prst="rect">
            <a:avLst/>
          </a:prstGeom>
          <a:solidFill>
            <a:srgbClr val="FFFFFF"/>
          </a:solidFill>
        </p:spPr>
      </p:sp>
      <p:sp>
        <p:nvSpPr>
          <p:cNvPr id="7" name="TextBox 7"/>
          <p:cNvSpPr txBox="1"/>
          <p:nvPr/>
        </p:nvSpPr>
        <p:spPr>
          <a:xfrm rot="5400000">
            <a:off x="13693223" y="4945380"/>
            <a:ext cx="6812115" cy="396240"/>
          </a:xfrm>
          <a:prstGeom prst="rect">
            <a:avLst/>
          </a:prstGeom>
        </p:spPr>
        <p:txBody>
          <a:bodyPr lIns="0" tIns="0" rIns="0" bIns="0" rtlCol="0" anchor="t">
            <a:spAutoFit/>
          </a:bodyPr>
          <a:lstStyle/>
          <a:p>
            <a:pPr algn="ctr">
              <a:lnSpc>
                <a:spcPts val="3359"/>
              </a:lnSpc>
            </a:pPr>
            <a:r>
              <a:rPr lang="en-US" sz="2400" spc="192">
                <a:solidFill>
                  <a:srgbClr val="000000"/>
                </a:solidFill>
                <a:latin typeface="Montserrat Light"/>
              </a:rPr>
              <a:t>MF | F/W 2020</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741</Words>
  <Application>Microsoft Office PowerPoint</Application>
  <PresentationFormat>Custom</PresentationFormat>
  <Paragraphs>52</Paragraphs>
  <Slides>12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vt:lpstr>
      <vt:lpstr>Montserrat Classic Bold</vt:lpstr>
      <vt:lpstr>Montserrat Light Bold</vt:lpstr>
      <vt:lpstr>Calibri</vt:lpstr>
      <vt:lpstr>Montserrat Light</vt:lpstr>
      <vt:lpstr>Arimo</vt:lpstr>
      <vt:lpstr>League Gothic</vt:lpstr>
      <vt:lpstr>Open Sans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Fashion Collection</dc:title>
  <dc:creator>Andrea</dc:creator>
  <cp:lastModifiedBy>Windows User</cp:lastModifiedBy>
  <cp:revision>4</cp:revision>
  <dcterms:created xsi:type="dcterms:W3CDTF">2006-08-16T00:00:00Z</dcterms:created>
  <dcterms:modified xsi:type="dcterms:W3CDTF">2021-10-10T11:47:28Z</dcterms:modified>
  <dc:identifier>DAErEUMFSas</dc:identifier>
</cp:coreProperties>
</file>

<file path=docProps/thumbnail.jpeg>
</file>